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sldIdLst>
    <p:sldId id="292" r:id="rId5"/>
    <p:sldId id="323" r:id="rId6"/>
    <p:sldId id="284" r:id="rId7"/>
    <p:sldId id="327" r:id="rId8"/>
    <p:sldId id="293" r:id="rId9"/>
    <p:sldId id="297" r:id="rId10"/>
    <p:sldId id="299" r:id="rId11"/>
    <p:sldId id="325" r:id="rId12"/>
    <p:sldId id="326" r:id="rId13"/>
    <p:sldId id="300" r:id="rId14"/>
    <p:sldId id="301" r:id="rId15"/>
    <p:sldId id="315" r:id="rId16"/>
    <p:sldId id="304" r:id="rId17"/>
    <p:sldId id="303" r:id="rId18"/>
    <p:sldId id="294" r:id="rId19"/>
    <p:sldId id="302" r:id="rId20"/>
    <p:sldId id="305" r:id="rId21"/>
    <p:sldId id="306" r:id="rId22"/>
    <p:sldId id="307" r:id="rId23"/>
    <p:sldId id="308" r:id="rId24"/>
    <p:sldId id="309" r:id="rId25"/>
    <p:sldId id="312" r:id="rId26"/>
    <p:sldId id="310" r:id="rId27"/>
    <p:sldId id="311" r:id="rId28"/>
    <p:sldId id="313" r:id="rId29"/>
    <p:sldId id="295" r:id="rId30"/>
    <p:sldId id="314" r:id="rId31"/>
    <p:sldId id="296" r:id="rId32"/>
    <p:sldId id="316" r:id="rId33"/>
    <p:sldId id="319" r:id="rId34"/>
    <p:sldId id="318" r:id="rId35"/>
    <p:sldId id="320" r:id="rId36"/>
    <p:sldId id="317" r:id="rId37"/>
    <p:sldId id="321" r:id="rId38"/>
    <p:sldId id="322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472"/>
    <a:srgbClr val="1B895F"/>
    <a:srgbClr val="136143"/>
    <a:srgbClr val="0B3B29"/>
    <a:srgbClr val="8439BD"/>
    <a:srgbClr val="8F2EA2"/>
    <a:srgbClr val="3EDA9F"/>
    <a:srgbClr val="10543A"/>
    <a:srgbClr val="D9A5E3"/>
    <a:srgbClr val="34D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howGuides="1">
      <p:cViewPr varScale="1">
        <p:scale>
          <a:sx n="96" d="100"/>
          <a:sy n="96" d="100"/>
        </p:scale>
        <p:origin x="130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91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Benchmark</a:t>
            </a:r>
            <a:r>
              <a:rPr lang="en-IN" baseline="0" dirty="0"/>
              <a:t> algorithms with different datasets</a:t>
            </a:r>
            <a:endParaRPr lang="en-IN" dirty="0"/>
          </a:p>
        </c:rich>
      </c:tx>
      <c:layout>
        <c:manualLayout>
          <c:xMode val="edge"/>
          <c:yMode val="edge"/>
          <c:x val="0.2943771162367913"/>
          <c:y val="2.1948559719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APE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 scenes daset (pseudo-rgbd) + orbslam2</c:v>
                </c:pt>
                <c:pt idx="1">
                  <c:v>12 scenes dataset (pseudo-rgbd) + gradslam</c:v>
                </c:pt>
                <c:pt idx="2">
                  <c:v>12 scenes dataset (rgbd) + gradslam</c:v>
                </c:pt>
                <c:pt idx="3">
                  <c:v>ICL dataset (pseudo-rgbd) + gradslam</c:v>
                </c:pt>
                <c:pt idx="4">
                  <c:v>ICL dataset (rgbd) + gradslam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5.8584999999999998E-2</c:v>
                </c:pt>
                <c:pt idx="1">
                  <c:v>0.17560000000000001</c:v>
                </c:pt>
                <c:pt idx="2">
                  <c:v>1.6E-2</c:v>
                </c:pt>
                <c:pt idx="3">
                  <c:v>5.7000000000000002E-2</c:v>
                </c:pt>
                <c:pt idx="4">
                  <c:v>7.1999999999999998E-3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1-4AE6-BF85-E034298CC0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APE Mean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 scenes daset (pseudo-rgbd) + orbslam2</c:v>
                </c:pt>
                <c:pt idx="1">
                  <c:v>12 scenes dataset (pseudo-rgbd) + gradslam</c:v>
                </c:pt>
                <c:pt idx="2">
                  <c:v>12 scenes dataset (rgbd) + gradslam</c:v>
                </c:pt>
                <c:pt idx="3">
                  <c:v>ICL dataset (pseudo-rgbd) + gradslam</c:v>
                </c:pt>
                <c:pt idx="4">
                  <c:v>ICL dataset (rgbd) + gradslam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5.423E-2</c:v>
                </c:pt>
                <c:pt idx="1">
                  <c:v>0.16355</c:v>
                </c:pt>
                <c:pt idx="2">
                  <c:v>1.4E-2</c:v>
                </c:pt>
                <c:pt idx="3">
                  <c:v>5.3600000000000002E-2</c:v>
                </c:pt>
                <c:pt idx="4">
                  <c:v>9.4500000000000001E-3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21-4AE6-BF85-E034298CC0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APE STD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12 scenes daset (pseudo-rgbd) + orbslam2</c:v>
                </c:pt>
                <c:pt idx="1">
                  <c:v>12 scenes dataset (pseudo-rgbd) + gradslam</c:v>
                </c:pt>
                <c:pt idx="2">
                  <c:v>12 scenes dataset (rgbd) + gradslam</c:v>
                </c:pt>
                <c:pt idx="3">
                  <c:v>ICL dataset (pseudo-rgbd) + gradslam</c:v>
                </c:pt>
                <c:pt idx="4">
                  <c:v>ICL dataset (rgbd) + gradslam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2.2165000000000001E-2</c:v>
                </c:pt>
                <c:pt idx="1">
                  <c:v>6.3899999999999998E-2</c:v>
                </c:pt>
                <c:pt idx="2">
                  <c:v>7.5599999999999999E-3</c:v>
                </c:pt>
                <c:pt idx="3">
                  <c:v>2.1399999999999999E-2</c:v>
                </c:pt>
                <c:pt idx="4">
                  <c:v>2.1299999999999999E-3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21-4AE6-BF85-E034298CC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65223359"/>
        <c:axId val="1765225855"/>
      </c:barChart>
      <c:catAx>
        <c:axId val="176522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225855"/>
        <c:crosses val="autoZero"/>
        <c:auto val="1"/>
        <c:lblAlgn val="ctr"/>
        <c:lblOffset val="100"/>
        <c:noMultiLvlLbl val="0"/>
      </c:catAx>
      <c:valAx>
        <c:axId val="1765225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223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0F6CE-B28A-407D-A8D7-992C79714DA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842FB48-1ADD-40A9-B553-5FC6873182B3}">
      <dgm:prSet phldrT="[Text]" custT="1"/>
      <dgm:spPr/>
      <dgm:t>
        <a:bodyPr/>
        <a:lstStyle/>
        <a:p>
          <a:r>
            <a:rPr lang="en-IN" sz="2000" baseline="0" dirty="0"/>
            <a:t>ORB-SLAM 2</a:t>
          </a:r>
        </a:p>
      </dgm:t>
    </dgm:pt>
    <dgm:pt modelId="{2835BC95-CE6D-43E8-B525-413FA8EF2263}" type="parTrans" cxnId="{F5F64157-6BBB-4971-99DB-9536B868AF06}">
      <dgm:prSet/>
      <dgm:spPr/>
      <dgm:t>
        <a:bodyPr/>
        <a:lstStyle/>
        <a:p>
          <a:endParaRPr lang="en-IN"/>
        </a:p>
      </dgm:t>
    </dgm:pt>
    <dgm:pt modelId="{961A7974-0EA2-41DB-9489-E87F61FD081C}" type="sibTrans" cxnId="{F5F64157-6BBB-4971-99DB-9536B868AF06}">
      <dgm:prSet/>
      <dgm:spPr/>
      <dgm:t>
        <a:bodyPr/>
        <a:lstStyle/>
        <a:p>
          <a:endParaRPr lang="en-IN"/>
        </a:p>
      </dgm:t>
    </dgm:pt>
    <dgm:pt modelId="{BD3587C1-CB8F-4F62-9F06-5F40CA929E2B}">
      <dgm:prSet phldrT="[Text]" custT="1"/>
      <dgm:spPr/>
      <dgm:t>
        <a:bodyPr/>
        <a:lstStyle/>
        <a:p>
          <a:r>
            <a:rPr lang="en-IN" sz="2000" baseline="0" dirty="0"/>
            <a:t>RGBD</a:t>
          </a:r>
        </a:p>
      </dgm:t>
    </dgm:pt>
    <dgm:pt modelId="{26133133-3403-422F-90AC-DA5A80AB23EE}" type="parTrans" cxnId="{A326BA2C-0168-49A4-BF37-0912B46DB115}">
      <dgm:prSet/>
      <dgm:spPr/>
      <dgm:t>
        <a:bodyPr/>
        <a:lstStyle/>
        <a:p>
          <a:endParaRPr lang="en-IN"/>
        </a:p>
      </dgm:t>
    </dgm:pt>
    <dgm:pt modelId="{DCA01761-A8A8-46AC-B623-A793D0F6217D}" type="sibTrans" cxnId="{A326BA2C-0168-49A4-BF37-0912B46DB115}">
      <dgm:prSet/>
      <dgm:spPr/>
      <dgm:t>
        <a:bodyPr/>
        <a:lstStyle/>
        <a:p>
          <a:endParaRPr lang="en-IN"/>
        </a:p>
      </dgm:t>
    </dgm:pt>
    <dgm:pt modelId="{0F6C06F6-47D6-4A40-A844-68BF695FE45C}">
      <dgm:prSet phldrT="[Text]" custT="1"/>
      <dgm:spPr/>
      <dgm:t>
        <a:bodyPr/>
        <a:lstStyle/>
        <a:p>
          <a:r>
            <a:rPr lang="en-IN" sz="2000" baseline="0" dirty="0"/>
            <a:t>p-RGBD</a:t>
          </a:r>
        </a:p>
      </dgm:t>
    </dgm:pt>
    <dgm:pt modelId="{3100DB9C-42F1-45FA-8118-1504478C9B29}" type="parTrans" cxnId="{271DE0FE-A3EB-4884-A7E2-98B57D973523}">
      <dgm:prSet/>
      <dgm:spPr/>
      <dgm:t>
        <a:bodyPr/>
        <a:lstStyle/>
        <a:p>
          <a:endParaRPr lang="en-IN"/>
        </a:p>
      </dgm:t>
    </dgm:pt>
    <dgm:pt modelId="{96FD4B05-0161-4989-B1BA-FB7F9463E181}" type="sibTrans" cxnId="{271DE0FE-A3EB-4884-A7E2-98B57D973523}">
      <dgm:prSet/>
      <dgm:spPr/>
      <dgm:t>
        <a:bodyPr/>
        <a:lstStyle/>
        <a:p>
          <a:endParaRPr lang="en-IN"/>
        </a:p>
      </dgm:t>
    </dgm:pt>
    <dgm:pt modelId="{9949F024-B67A-4FE9-B705-174CF125B9BB}">
      <dgm:prSet phldrT="[Text]" custT="1"/>
      <dgm:spPr/>
      <dgm:t>
        <a:bodyPr/>
        <a:lstStyle/>
        <a:p>
          <a:r>
            <a:rPr lang="en-IN" sz="2000" baseline="0" dirty="0"/>
            <a:t>GradSlam</a:t>
          </a:r>
        </a:p>
      </dgm:t>
    </dgm:pt>
    <dgm:pt modelId="{0350841A-C094-47D1-8C8F-92861575EAE8}" type="parTrans" cxnId="{8811C94A-4F2A-4E89-A86B-CD907B4FA24E}">
      <dgm:prSet/>
      <dgm:spPr/>
      <dgm:t>
        <a:bodyPr/>
        <a:lstStyle/>
        <a:p>
          <a:endParaRPr lang="en-IN"/>
        </a:p>
      </dgm:t>
    </dgm:pt>
    <dgm:pt modelId="{D38B7A14-25AE-4E46-9260-9997AA5ECD5B}" type="sibTrans" cxnId="{8811C94A-4F2A-4E89-A86B-CD907B4FA24E}">
      <dgm:prSet/>
      <dgm:spPr/>
      <dgm:t>
        <a:bodyPr/>
        <a:lstStyle/>
        <a:p>
          <a:endParaRPr lang="en-IN"/>
        </a:p>
      </dgm:t>
    </dgm:pt>
    <dgm:pt modelId="{9CFD89C6-04FE-417F-A31F-8CEDF8322001}">
      <dgm:prSet phldrT="[Text]" custT="1"/>
      <dgm:spPr/>
      <dgm:t>
        <a:bodyPr/>
        <a:lstStyle/>
        <a:p>
          <a:r>
            <a:rPr lang="en-IN" sz="2000" baseline="0" dirty="0"/>
            <a:t>RGBD</a:t>
          </a:r>
        </a:p>
      </dgm:t>
    </dgm:pt>
    <dgm:pt modelId="{A200E2F1-4881-45CB-92B0-FB067A1D1DA4}" type="parTrans" cxnId="{31F77AF6-DC21-4B21-BE2E-ECA0C6E01809}">
      <dgm:prSet/>
      <dgm:spPr/>
      <dgm:t>
        <a:bodyPr/>
        <a:lstStyle/>
        <a:p>
          <a:endParaRPr lang="en-IN"/>
        </a:p>
      </dgm:t>
    </dgm:pt>
    <dgm:pt modelId="{2C6980FA-E4F7-49E7-A780-E2FD4F931EEB}" type="sibTrans" cxnId="{31F77AF6-DC21-4B21-BE2E-ECA0C6E01809}">
      <dgm:prSet/>
      <dgm:spPr/>
      <dgm:t>
        <a:bodyPr/>
        <a:lstStyle/>
        <a:p>
          <a:endParaRPr lang="en-IN"/>
        </a:p>
      </dgm:t>
    </dgm:pt>
    <dgm:pt modelId="{31ACFD66-0998-4460-B401-63A26CB88CE9}">
      <dgm:prSet phldrT="[Text]" custT="1"/>
      <dgm:spPr/>
      <dgm:t>
        <a:bodyPr/>
        <a:lstStyle/>
        <a:p>
          <a:r>
            <a:rPr lang="en-IN" sz="2000" baseline="0" dirty="0"/>
            <a:t>p-RGBD</a:t>
          </a:r>
        </a:p>
      </dgm:t>
    </dgm:pt>
    <dgm:pt modelId="{E817BFE8-6C11-4517-B785-B51BFA180D47}" type="parTrans" cxnId="{49D367EF-1F8E-4014-9D03-4C102186994F}">
      <dgm:prSet/>
      <dgm:spPr/>
      <dgm:t>
        <a:bodyPr/>
        <a:lstStyle/>
        <a:p>
          <a:endParaRPr lang="en-IN"/>
        </a:p>
      </dgm:t>
    </dgm:pt>
    <dgm:pt modelId="{6463B6CB-0A24-4D5B-AAD4-72340893BAF0}" type="sibTrans" cxnId="{49D367EF-1F8E-4014-9D03-4C102186994F}">
      <dgm:prSet/>
      <dgm:spPr/>
      <dgm:t>
        <a:bodyPr/>
        <a:lstStyle/>
        <a:p>
          <a:endParaRPr lang="en-IN"/>
        </a:p>
      </dgm:t>
    </dgm:pt>
    <dgm:pt modelId="{93C2D7DB-74F6-4AE7-B547-2A3966D39AE9}" type="pres">
      <dgm:prSet presAssocID="{EB10F6CE-B28A-407D-A8D7-992C79714DA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CC6A2AF-16D1-4718-A907-9A5434FD89D5}" type="pres">
      <dgm:prSet presAssocID="{A842FB48-1ADD-40A9-B553-5FC6873182B3}" presName="root1" presStyleCnt="0"/>
      <dgm:spPr/>
    </dgm:pt>
    <dgm:pt modelId="{73081E17-8F44-40E6-80BD-79475BE1EC4F}" type="pres">
      <dgm:prSet presAssocID="{A842FB48-1ADD-40A9-B553-5FC6873182B3}" presName="LevelOneTextNode" presStyleLbl="node0" presStyleIdx="0" presStyleCnt="2">
        <dgm:presLayoutVars>
          <dgm:chPref val="3"/>
        </dgm:presLayoutVars>
      </dgm:prSet>
      <dgm:spPr/>
    </dgm:pt>
    <dgm:pt modelId="{0363B3F0-ED49-4772-8EA8-079F6EE0E665}" type="pres">
      <dgm:prSet presAssocID="{A842FB48-1ADD-40A9-B553-5FC6873182B3}" presName="level2hierChild" presStyleCnt="0"/>
      <dgm:spPr/>
    </dgm:pt>
    <dgm:pt modelId="{A1717AD7-E834-4A44-AF9D-0EFC241D62BD}" type="pres">
      <dgm:prSet presAssocID="{26133133-3403-422F-90AC-DA5A80AB23EE}" presName="conn2-1" presStyleLbl="parChTrans1D2" presStyleIdx="0" presStyleCnt="4"/>
      <dgm:spPr/>
    </dgm:pt>
    <dgm:pt modelId="{276C9F4B-3E8D-4F94-9EC1-7A5A257E82E5}" type="pres">
      <dgm:prSet presAssocID="{26133133-3403-422F-90AC-DA5A80AB23EE}" presName="connTx" presStyleLbl="parChTrans1D2" presStyleIdx="0" presStyleCnt="4"/>
      <dgm:spPr/>
    </dgm:pt>
    <dgm:pt modelId="{811C8C38-8359-4AAB-B8EB-66045B86B211}" type="pres">
      <dgm:prSet presAssocID="{BD3587C1-CB8F-4F62-9F06-5F40CA929E2B}" presName="root2" presStyleCnt="0"/>
      <dgm:spPr/>
    </dgm:pt>
    <dgm:pt modelId="{A9814ACD-5618-4417-8E41-CCB9F50A0521}" type="pres">
      <dgm:prSet presAssocID="{BD3587C1-CB8F-4F62-9F06-5F40CA929E2B}" presName="LevelTwoTextNode" presStyleLbl="node2" presStyleIdx="0" presStyleCnt="4">
        <dgm:presLayoutVars>
          <dgm:chPref val="3"/>
        </dgm:presLayoutVars>
      </dgm:prSet>
      <dgm:spPr/>
    </dgm:pt>
    <dgm:pt modelId="{BF25333B-A9FE-46AB-9E63-0D333448C35A}" type="pres">
      <dgm:prSet presAssocID="{BD3587C1-CB8F-4F62-9F06-5F40CA929E2B}" presName="level3hierChild" presStyleCnt="0"/>
      <dgm:spPr/>
    </dgm:pt>
    <dgm:pt modelId="{154EE76F-70CA-4DCA-8B85-82824A839E32}" type="pres">
      <dgm:prSet presAssocID="{3100DB9C-42F1-45FA-8118-1504478C9B29}" presName="conn2-1" presStyleLbl="parChTrans1D2" presStyleIdx="1" presStyleCnt="4"/>
      <dgm:spPr/>
    </dgm:pt>
    <dgm:pt modelId="{D9C8D240-C3A0-469C-840F-070AFA1F9A1E}" type="pres">
      <dgm:prSet presAssocID="{3100DB9C-42F1-45FA-8118-1504478C9B29}" presName="connTx" presStyleLbl="parChTrans1D2" presStyleIdx="1" presStyleCnt="4"/>
      <dgm:spPr/>
    </dgm:pt>
    <dgm:pt modelId="{B849FEED-2F51-433F-B376-25F3C62C6A60}" type="pres">
      <dgm:prSet presAssocID="{0F6C06F6-47D6-4A40-A844-68BF695FE45C}" presName="root2" presStyleCnt="0"/>
      <dgm:spPr/>
    </dgm:pt>
    <dgm:pt modelId="{E9BFE98B-B208-4B2A-9971-AA1BDDD533D6}" type="pres">
      <dgm:prSet presAssocID="{0F6C06F6-47D6-4A40-A844-68BF695FE45C}" presName="LevelTwoTextNode" presStyleLbl="node2" presStyleIdx="1" presStyleCnt="4">
        <dgm:presLayoutVars>
          <dgm:chPref val="3"/>
        </dgm:presLayoutVars>
      </dgm:prSet>
      <dgm:spPr/>
    </dgm:pt>
    <dgm:pt modelId="{2210AD85-55FD-4EA2-98B6-8C4BDA19CF16}" type="pres">
      <dgm:prSet presAssocID="{0F6C06F6-47D6-4A40-A844-68BF695FE45C}" presName="level3hierChild" presStyleCnt="0"/>
      <dgm:spPr/>
    </dgm:pt>
    <dgm:pt modelId="{A5222FC2-571B-4380-B01A-0AA0979B91BD}" type="pres">
      <dgm:prSet presAssocID="{9949F024-B67A-4FE9-B705-174CF125B9BB}" presName="root1" presStyleCnt="0"/>
      <dgm:spPr/>
    </dgm:pt>
    <dgm:pt modelId="{7A5ECB72-191C-41F5-8105-242AC21612AA}" type="pres">
      <dgm:prSet presAssocID="{9949F024-B67A-4FE9-B705-174CF125B9BB}" presName="LevelOneTextNode" presStyleLbl="node0" presStyleIdx="1" presStyleCnt="2">
        <dgm:presLayoutVars>
          <dgm:chPref val="3"/>
        </dgm:presLayoutVars>
      </dgm:prSet>
      <dgm:spPr/>
    </dgm:pt>
    <dgm:pt modelId="{4580E0F8-0326-4B48-81C7-6CE4CA856080}" type="pres">
      <dgm:prSet presAssocID="{9949F024-B67A-4FE9-B705-174CF125B9BB}" presName="level2hierChild" presStyleCnt="0"/>
      <dgm:spPr/>
    </dgm:pt>
    <dgm:pt modelId="{4D534578-0422-44E8-81FF-35CAA081173C}" type="pres">
      <dgm:prSet presAssocID="{A200E2F1-4881-45CB-92B0-FB067A1D1DA4}" presName="conn2-1" presStyleLbl="parChTrans1D2" presStyleIdx="2" presStyleCnt="4"/>
      <dgm:spPr/>
    </dgm:pt>
    <dgm:pt modelId="{27D97CCC-6CF0-4D0A-9903-9C8A9A926005}" type="pres">
      <dgm:prSet presAssocID="{A200E2F1-4881-45CB-92B0-FB067A1D1DA4}" presName="connTx" presStyleLbl="parChTrans1D2" presStyleIdx="2" presStyleCnt="4"/>
      <dgm:spPr/>
    </dgm:pt>
    <dgm:pt modelId="{DF8BB1BB-4FC2-4AA3-BA79-D6D1C6D707DA}" type="pres">
      <dgm:prSet presAssocID="{9CFD89C6-04FE-417F-A31F-8CEDF8322001}" presName="root2" presStyleCnt="0"/>
      <dgm:spPr/>
    </dgm:pt>
    <dgm:pt modelId="{31497B2D-F155-4820-87B9-5C20492810D4}" type="pres">
      <dgm:prSet presAssocID="{9CFD89C6-04FE-417F-A31F-8CEDF8322001}" presName="LevelTwoTextNode" presStyleLbl="node2" presStyleIdx="2" presStyleCnt="4">
        <dgm:presLayoutVars>
          <dgm:chPref val="3"/>
        </dgm:presLayoutVars>
      </dgm:prSet>
      <dgm:spPr/>
    </dgm:pt>
    <dgm:pt modelId="{B6D485E2-3CB0-44B7-8860-97774F3DB05E}" type="pres">
      <dgm:prSet presAssocID="{9CFD89C6-04FE-417F-A31F-8CEDF8322001}" presName="level3hierChild" presStyleCnt="0"/>
      <dgm:spPr/>
    </dgm:pt>
    <dgm:pt modelId="{16A031A7-857D-4182-BBCC-4B69632F9328}" type="pres">
      <dgm:prSet presAssocID="{E817BFE8-6C11-4517-B785-B51BFA180D47}" presName="conn2-1" presStyleLbl="parChTrans1D2" presStyleIdx="3" presStyleCnt="4"/>
      <dgm:spPr/>
    </dgm:pt>
    <dgm:pt modelId="{71B8A9AD-DD0D-4A6A-BA49-CB00298947C2}" type="pres">
      <dgm:prSet presAssocID="{E817BFE8-6C11-4517-B785-B51BFA180D47}" presName="connTx" presStyleLbl="parChTrans1D2" presStyleIdx="3" presStyleCnt="4"/>
      <dgm:spPr/>
    </dgm:pt>
    <dgm:pt modelId="{2B143B06-2758-4FE0-831E-69409AB1EB2C}" type="pres">
      <dgm:prSet presAssocID="{31ACFD66-0998-4460-B401-63A26CB88CE9}" presName="root2" presStyleCnt="0"/>
      <dgm:spPr/>
    </dgm:pt>
    <dgm:pt modelId="{DFD4CD38-73D0-48A0-81FF-DC04264BAF58}" type="pres">
      <dgm:prSet presAssocID="{31ACFD66-0998-4460-B401-63A26CB88CE9}" presName="LevelTwoTextNode" presStyleLbl="node2" presStyleIdx="3" presStyleCnt="4">
        <dgm:presLayoutVars>
          <dgm:chPref val="3"/>
        </dgm:presLayoutVars>
      </dgm:prSet>
      <dgm:spPr/>
    </dgm:pt>
    <dgm:pt modelId="{01B0B6BE-1E05-43B8-B6AA-C243D268A71A}" type="pres">
      <dgm:prSet presAssocID="{31ACFD66-0998-4460-B401-63A26CB88CE9}" presName="level3hierChild" presStyleCnt="0"/>
      <dgm:spPr/>
    </dgm:pt>
  </dgm:ptLst>
  <dgm:cxnLst>
    <dgm:cxn modelId="{68CEEB14-89F3-439F-B803-A6FABB7F0F6A}" type="presOf" srcId="{E817BFE8-6C11-4517-B785-B51BFA180D47}" destId="{71B8A9AD-DD0D-4A6A-BA49-CB00298947C2}" srcOrd="1" destOrd="0" presId="urn:microsoft.com/office/officeart/2005/8/layout/hierarchy2"/>
    <dgm:cxn modelId="{B4A3BD2A-DAA7-4975-AC40-CD9C6A34B2E0}" type="presOf" srcId="{A200E2F1-4881-45CB-92B0-FB067A1D1DA4}" destId="{27D97CCC-6CF0-4D0A-9903-9C8A9A926005}" srcOrd="1" destOrd="0" presId="urn:microsoft.com/office/officeart/2005/8/layout/hierarchy2"/>
    <dgm:cxn modelId="{A326BA2C-0168-49A4-BF37-0912B46DB115}" srcId="{A842FB48-1ADD-40A9-B553-5FC6873182B3}" destId="{BD3587C1-CB8F-4F62-9F06-5F40CA929E2B}" srcOrd="0" destOrd="0" parTransId="{26133133-3403-422F-90AC-DA5A80AB23EE}" sibTransId="{DCA01761-A8A8-46AC-B623-A793D0F6217D}"/>
    <dgm:cxn modelId="{53CD1C3D-A2C3-4AF1-ACFD-B94EA325D07B}" type="presOf" srcId="{3100DB9C-42F1-45FA-8118-1504478C9B29}" destId="{D9C8D240-C3A0-469C-840F-070AFA1F9A1E}" srcOrd="1" destOrd="0" presId="urn:microsoft.com/office/officeart/2005/8/layout/hierarchy2"/>
    <dgm:cxn modelId="{A39C0A60-4E1A-4BE0-B269-E9E49B7B9E88}" type="presOf" srcId="{A842FB48-1ADD-40A9-B553-5FC6873182B3}" destId="{73081E17-8F44-40E6-80BD-79475BE1EC4F}" srcOrd="0" destOrd="0" presId="urn:microsoft.com/office/officeart/2005/8/layout/hierarchy2"/>
    <dgm:cxn modelId="{7AC89C68-A173-47E6-93A1-FFB4ABE28300}" type="presOf" srcId="{31ACFD66-0998-4460-B401-63A26CB88CE9}" destId="{DFD4CD38-73D0-48A0-81FF-DC04264BAF58}" srcOrd="0" destOrd="0" presId="urn:microsoft.com/office/officeart/2005/8/layout/hierarchy2"/>
    <dgm:cxn modelId="{8811C94A-4F2A-4E89-A86B-CD907B4FA24E}" srcId="{EB10F6CE-B28A-407D-A8D7-992C79714DA4}" destId="{9949F024-B67A-4FE9-B705-174CF125B9BB}" srcOrd="1" destOrd="0" parTransId="{0350841A-C094-47D1-8C8F-92861575EAE8}" sibTransId="{D38B7A14-25AE-4E46-9260-9997AA5ECD5B}"/>
    <dgm:cxn modelId="{F5F64157-6BBB-4971-99DB-9536B868AF06}" srcId="{EB10F6CE-B28A-407D-A8D7-992C79714DA4}" destId="{A842FB48-1ADD-40A9-B553-5FC6873182B3}" srcOrd="0" destOrd="0" parTransId="{2835BC95-CE6D-43E8-B525-413FA8EF2263}" sibTransId="{961A7974-0EA2-41DB-9489-E87F61FD081C}"/>
    <dgm:cxn modelId="{978DA85A-AEEC-4640-9A73-7217046ABC3A}" type="presOf" srcId="{3100DB9C-42F1-45FA-8118-1504478C9B29}" destId="{154EE76F-70CA-4DCA-8B85-82824A839E32}" srcOrd="0" destOrd="0" presId="urn:microsoft.com/office/officeart/2005/8/layout/hierarchy2"/>
    <dgm:cxn modelId="{C474067E-D439-4AFC-B157-BCBDC758EEC8}" type="presOf" srcId="{26133133-3403-422F-90AC-DA5A80AB23EE}" destId="{276C9F4B-3E8D-4F94-9EC1-7A5A257E82E5}" srcOrd="1" destOrd="0" presId="urn:microsoft.com/office/officeart/2005/8/layout/hierarchy2"/>
    <dgm:cxn modelId="{B2ADAD8B-C724-4C88-8756-9D29FFA23CC8}" type="presOf" srcId="{E817BFE8-6C11-4517-B785-B51BFA180D47}" destId="{16A031A7-857D-4182-BBCC-4B69632F9328}" srcOrd="0" destOrd="0" presId="urn:microsoft.com/office/officeart/2005/8/layout/hierarchy2"/>
    <dgm:cxn modelId="{60A26094-9682-4DE5-B7F4-1FB9F3395D59}" type="presOf" srcId="{A200E2F1-4881-45CB-92B0-FB067A1D1DA4}" destId="{4D534578-0422-44E8-81FF-35CAA081173C}" srcOrd="0" destOrd="0" presId="urn:microsoft.com/office/officeart/2005/8/layout/hierarchy2"/>
    <dgm:cxn modelId="{58BBF1A8-9AED-4B4F-8B68-BA0C1FE6F1AA}" type="presOf" srcId="{BD3587C1-CB8F-4F62-9F06-5F40CA929E2B}" destId="{A9814ACD-5618-4417-8E41-CCB9F50A0521}" srcOrd="0" destOrd="0" presId="urn:microsoft.com/office/officeart/2005/8/layout/hierarchy2"/>
    <dgm:cxn modelId="{1912EBC2-7665-4F8F-9F75-A2A25B7A7E67}" type="presOf" srcId="{EB10F6CE-B28A-407D-A8D7-992C79714DA4}" destId="{93C2D7DB-74F6-4AE7-B547-2A3966D39AE9}" srcOrd="0" destOrd="0" presId="urn:microsoft.com/office/officeart/2005/8/layout/hierarchy2"/>
    <dgm:cxn modelId="{FFAA35C4-5FA4-4F7F-AD32-3081381B2B71}" type="presOf" srcId="{0F6C06F6-47D6-4A40-A844-68BF695FE45C}" destId="{E9BFE98B-B208-4B2A-9971-AA1BDDD533D6}" srcOrd="0" destOrd="0" presId="urn:microsoft.com/office/officeart/2005/8/layout/hierarchy2"/>
    <dgm:cxn modelId="{114B07DA-B17A-44B2-8837-E831C91A07B9}" type="presOf" srcId="{9949F024-B67A-4FE9-B705-174CF125B9BB}" destId="{7A5ECB72-191C-41F5-8105-242AC21612AA}" srcOrd="0" destOrd="0" presId="urn:microsoft.com/office/officeart/2005/8/layout/hierarchy2"/>
    <dgm:cxn modelId="{4EBE9DDF-6AB1-49AA-BD1A-03A6E3620B2F}" type="presOf" srcId="{26133133-3403-422F-90AC-DA5A80AB23EE}" destId="{A1717AD7-E834-4A44-AF9D-0EFC241D62BD}" srcOrd="0" destOrd="0" presId="urn:microsoft.com/office/officeart/2005/8/layout/hierarchy2"/>
    <dgm:cxn modelId="{7BC856EE-34A7-4447-A1B7-9B55BCAC5DA2}" type="presOf" srcId="{9CFD89C6-04FE-417F-A31F-8CEDF8322001}" destId="{31497B2D-F155-4820-87B9-5C20492810D4}" srcOrd="0" destOrd="0" presId="urn:microsoft.com/office/officeart/2005/8/layout/hierarchy2"/>
    <dgm:cxn modelId="{49D367EF-1F8E-4014-9D03-4C102186994F}" srcId="{9949F024-B67A-4FE9-B705-174CF125B9BB}" destId="{31ACFD66-0998-4460-B401-63A26CB88CE9}" srcOrd="1" destOrd="0" parTransId="{E817BFE8-6C11-4517-B785-B51BFA180D47}" sibTransId="{6463B6CB-0A24-4D5B-AAD4-72340893BAF0}"/>
    <dgm:cxn modelId="{31F77AF6-DC21-4B21-BE2E-ECA0C6E01809}" srcId="{9949F024-B67A-4FE9-B705-174CF125B9BB}" destId="{9CFD89C6-04FE-417F-A31F-8CEDF8322001}" srcOrd="0" destOrd="0" parTransId="{A200E2F1-4881-45CB-92B0-FB067A1D1DA4}" sibTransId="{2C6980FA-E4F7-49E7-A780-E2FD4F931EEB}"/>
    <dgm:cxn modelId="{271DE0FE-A3EB-4884-A7E2-98B57D973523}" srcId="{A842FB48-1ADD-40A9-B553-5FC6873182B3}" destId="{0F6C06F6-47D6-4A40-A844-68BF695FE45C}" srcOrd="1" destOrd="0" parTransId="{3100DB9C-42F1-45FA-8118-1504478C9B29}" sibTransId="{96FD4B05-0161-4989-B1BA-FB7F9463E181}"/>
    <dgm:cxn modelId="{3BC0DA47-7C70-4567-A225-D3CC3CDCA2A9}" type="presParOf" srcId="{93C2D7DB-74F6-4AE7-B547-2A3966D39AE9}" destId="{BCC6A2AF-16D1-4718-A907-9A5434FD89D5}" srcOrd="0" destOrd="0" presId="urn:microsoft.com/office/officeart/2005/8/layout/hierarchy2"/>
    <dgm:cxn modelId="{C109B102-05D7-4F03-8678-3EAE8B2EB6BB}" type="presParOf" srcId="{BCC6A2AF-16D1-4718-A907-9A5434FD89D5}" destId="{73081E17-8F44-40E6-80BD-79475BE1EC4F}" srcOrd="0" destOrd="0" presId="urn:microsoft.com/office/officeart/2005/8/layout/hierarchy2"/>
    <dgm:cxn modelId="{49E3E2A7-4CC4-4AAE-8054-476FCF0926B9}" type="presParOf" srcId="{BCC6A2AF-16D1-4718-A907-9A5434FD89D5}" destId="{0363B3F0-ED49-4772-8EA8-079F6EE0E665}" srcOrd="1" destOrd="0" presId="urn:microsoft.com/office/officeart/2005/8/layout/hierarchy2"/>
    <dgm:cxn modelId="{AC01E0B6-E382-4814-A8CD-97375DF0DDD0}" type="presParOf" srcId="{0363B3F0-ED49-4772-8EA8-079F6EE0E665}" destId="{A1717AD7-E834-4A44-AF9D-0EFC241D62BD}" srcOrd="0" destOrd="0" presId="urn:microsoft.com/office/officeart/2005/8/layout/hierarchy2"/>
    <dgm:cxn modelId="{291A57BE-BCCF-469E-AD07-924DBEB9BFC6}" type="presParOf" srcId="{A1717AD7-E834-4A44-AF9D-0EFC241D62BD}" destId="{276C9F4B-3E8D-4F94-9EC1-7A5A257E82E5}" srcOrd="0" destOrd="0" presId="urn:microsoft.com/office/officeart/2005/8/layout/hierarchy2"/>
    <dgm:cxn modelId="{BB486CCA-8EC2-43AD-A0D8-51AA0A76665D}" type="presParOf" srcId="{0363B3F0-ED49-4772-8EA8-079F6EE0E665}" destId="{811C8C38-8359-4AAB-B8EB-66045B86B211}" srcOrd="1" destOrd="0" presId="urn:microsoft.com/office/officeart/2005/8/layout/hierarchy2"/>
    <dgm:cxn modelId="{42329BB8-5E8B-4C3D-AFC6-66BFB7B2C980}" type="presParOf" srcId="{811C8C38-8359-4AAB-B8EB-66045B86B211}" destId="{A9814ACD-5618-4417-8E41-CCB9F50A0521}" srcOrd="0" destOrd="0" presId="urn:microsoft.com/office/officeart/2005/8/layout/hierarchy2"/>
    <dgm:cxn modelId="{AE4DF42B-B8CF-466A-9EFC-A23D59F0CBBE}" type="presParOf" srcId="{811C8C38-8359-4AAB-B8EB-66045B86B211}" destId="{BF25333B-A9FE-46AB-9E63-0D333448C35A}" srcOrd="1" destOrd="0" presId="urn:microsoft.com/office/officeart/2005/8/layout/hierarchy2"/>
    <dgm:cxn modelId="{27FBF874-E384-4577-B167-02E64700FF8D}" type="presParOf" srcId="{0363B3F0-ED49-4772-8EA8-079F6EE0E665}" destId="{154EE76F-70CA-4DCA-8B85-82824A839E32}" srcOrd="2" destOrd="0" presId="urn:microsoft.com/office/officeart/2005/8/layout/hierarchy2"/>
    <dgm:cxn modelId="{F483F823-6C8D-4F9B-8FBC-FF4299264999}" type="presParOf" srcId="{154EE76F-70CA-4DCA-8B85-82824A839E32}" destId="{D9C8D240-C3A0-469C-840F-070AFA1F9A1E}" srcOrd="0" destOrd="0" presId="urn:microsoft.com/office/officeart/2005/8/layout/hierarchy2"/>
    <dgm:cxn modelId="{4E5BF011-E9E2-480B-BF15-73F3FB866024}" type="presParOf" srcId="{0363B3F0-ED49-4772-8EA8-079F6EE0E665}" destId="{B849FEED-2F51-433F-B376-25F3C62C6A60}" srcOrd="3" destOrd="0" presId="urn:microsoft.com/office/officeart/2005/8/layout/hierarchy2"/>
    <dgm:cxn modelId="{5DEBD146-CC7B-41AB-B2C2-26D3E19542E5}" type="presParOf" srcId="{B849FEED-2F51-433F-B376-25F3C62C6A60}" destId="{E9BFE98B-B208-4B2A-9971-AA1BDDD533D6}" srcOrd="0" destOrd="0" presId="urn:microsoft.com/office/officeart/2005/8/layout/hierarchy2"/>
    <dgm:cxn modelId="{471410B9-8898-4D06-9527-5E0E722D77F9}" type="presParOf" srcId="{B849FEED-2F51-433F-B376-25F3C62C6A60}" destId="{2210AD85-55FD-4EA2-98B6-8C4BDA19CF16}" srcOrd="1" destOrd="0" presId="urn:microsoft.com/office/officeart/2005/8/layout/hierarchy2"/>
    <dgm:cxn modelId="{3803A2A9-C63D-49CB-BABF-98DD9CE08CFC}" type="presParOf" srcId="{93C2D7DB-74F6-4AE7-B547-2A3966D39AE9}" destId="{A5222FC2-571B-4380-B01A-0AA0979B91BD}" srcOrd="1" destOrd="0" presId="urn:microsoft.com/office/officeart/2005/8/layout/hierarchy2"/>
    <dgm:cxn modelId="{F8ECE5F0-D50B-4B1C-BD3B-009244201226}" type="presParOf" srcId="{A5222FC2-571B-4380-B01A-0AA0979B91BD}" destId="{7A5ECB72-191C-41F5-8105-242AC21612AA}" srcOrd="0" destOrd="0" presId="urn:microsoft.com/office/officeart/2005/8/layout/hierarchy2"/>
    <dgm:cxn modelId="{E0EE87B2-B790-4DF4-A379-E114C61903B0}" type="presParOf" srcId="{A5222FC2-571B-4380-B01A-0AA0979B91BD}" destId="{4580E0F8-0326-4B48-81C7-6CE4CA856080}" srcOrd="1" destOrd="0" presId="urn:microsoft.com/office/officeart/2005/8/layout/hierarchy2"/>
    <dgm:cxn modelId="{024CE1B9-DD96-495A-8795-64EBB9C8021B}" type="presParOf" srcId="{4580E0F8-0326-4B48-81C7-6CE4CA856080}" destId="{4D534578-0422-44E8-81FF-35CAA081173C}" srcOrd="0" destOrd="0" presId="urn:microsoft.com/office/officeart/2005/8/layout/hierarchy2"/>
    <dgm:cxn modelId="{4E223FC1-F389-4196-A284-0FEF9155AFD5}" type="presParOf" srcId="{4D534578-0422-44E8-81FF-35CAA081173C}" destId="{27D97CCC-6CF0-4D0A-9903-9C8A9A926005}" srcOrd="0" destOrd="0" presId="urn:microsoft.com/office/officeart/2005/8/layout/hierarchy2"/>
    <dgm:cxn modelId="{5D0C1DCF-2F93-44E6-B947-E9B68333AC47}" type="presParOf" srcId="{4580E0F8-0326-4B48-81C7-6CE4CA856080}" destId="{DF8BB1BB-4FC2-4AA3-BA79-D6D1C6D707DA}" srcOrd="1" destOrd="0" presId="urn:microsoft.com/office/officeart/2005/8/layout/hierarchy2"/>
    <dgm:cxn modelId="{A4EE708A-F855-40A7-998A-6B9E37AACE6C}" type="presParOf" srcId="{DF8BB1BB-4FC2-4AA3-BA79-D6D1C6D707DA}" destId="{31497B2D-F155-4820-87B9-5C20492810D4}" srcOrd="0" destOrd="0" presId="urn:microsoft.com/office/officeart/2005/8/layout/hierarchy2"/>
    <dgm:cxn modelId="{D2498A06-4E82-4D03-9B52-6CFAC33AE4BF}" type="presParOf" srcId="{DF8BB1BB-4FC2-4AA3-BA79-D6D1C6D707DA}" destId="{B6D485E2-3CB0-44B7-8860-97774F3DB05E}" srcOrd="1" destOrd="0" presId="urn:microsoft.com/office/officeart/2005/8/layout/hierarchy2"/>
    <dgm:cxn modelId="{C14BCD16-BAFC-4484-A274-00DAD7935D7D}" type="presParOf" srcId="{4580E0F8-0326-4B48-81C7-6CE4CA856080}" destId="{16A031A7-857D-4182-BBCC-4B69632F9328}" srcOrd="2" destOrd="0" presId="urn:microsoft.com/office/officeart/2005/8/layout/hierarchy2"/>
    <dgm:cxn modelId="{8755AF62-AC32-418A-A7DE-382CBED2544F}" type="presParOf" srcId="{16A031A7-857D-4182-BBCC-4B69632F9328}" destId="{71B8A9AD-DD0D-4A6A-BA49-CB00298947C2}" srcOrd="0" destOrd="0" presId="urn:microsoft.com/office/officeart/2005/8/layout/hierarchy2"/>
    <dgm:cxn modelId="{3E347B62-02CF-43F8-9A3A-8D2E0CDDF699}" type="presParOf" srcId="{4580E0F8-0326-4B48-81C7-6CE4CA856080}" destId="{2B143B06-2758-4FE0-831E-69409AB1EB2C}" srcOrd="3" destOrd="0" presId="urn:microsoft.com/office/officeart/2005/8/layout/hierarchy2"/>
    <dgm:cxn modelId="{C58776ED-57C1-48BE-A855-696CF335A4ED}" type="presParOf" srcId="{2B143B06-2758-4FE0-831E-69409AB1EB2C}" destId="{DFD4CD38-73D0-48A0-81FF-DC04264BAF58}" srcOrd="0" destOrd="0" presId="urn:microsoft.com/office/officeart/2005/8/layout/hierarchy2"/>
    <dgm:cxn modelId="{FB781815-798C-494E-A5D0-E70D46D10C86}" type="presParOf" srcId="{2B143B06-2758-4FE0-831E-69409AB1EB2C}" destId="{01B0B6BE-1E05-43B8-B6AA-C243D268A71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81E17-8F44-40E6-80BD-79475BE1EC4F}">
      <dsp:nvSpPr>
        <dsp:cNvPr id="0" name=""/>
        <dsp:cNvSpPr/>
      </dsp:nvSpPr>
      <dsp:spPr>
        <a:xfrm>
          <a:off x="966185" y="447542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ORB-SLAM 2</a:t>
          </a:r>
        </a:p>
      </dsp:txBody>
      <dsp:txXfrm>
        <a:off x="988939" y="470296"/>
        <a:ext cx="1508224" cy="731358"/>
      </dsp:txXfrm>
    </dsp:sp>
    <dsp:sp modelId="{A1717AD7-E834-4A44-AF9D-0EFC241D62BD}">
      <dsp:nvSpPr>
        <dsp:cNvPr id="0" name=""/>
        <dsp:cNvSpPr/>
      </dsp:nvSpPr>
      <dsp:spPr>
        <a:xfrm rot="19457599">
          <a:off x="2447978" y="592411"/>
          <a:ext cx="76537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537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11529" y="593492"/>
        <a:ext cx="38268" cy="38268"/>
      </dsp:txXfrm>
    </dsp:sp>
    <dsp:sp modelId="{A9814ACD-5618-4417-8E41-CCB9F50A0521}">
      <dsp:nvSpPr>
        <dsp:cNvPr id="0" name=""/>
        <dsp:cNvSpPr/>
      </dsp:nvSpPr>
      <dsp:spPr>
        <a:xfrm>
          <a:off x="3141410" y="844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RGBD</a:t>
          </a:r>
        </a:p>
      </dsp:txBody>
      <dsp:txXfrm>
        <a:off x="3164164" y="23598"/>
        <a:ext cx="1508224" cy="731358"/>
      </dsp:txXfrm>
    </dsp:sp>
    <dsp:sp modelId="{154EE76F-70CA-4DCA-8B85-82824A839E32}">
      <dsp:nvSpPr>
        <dsp:cNvPr id="0" name=""/>
        <dsp:cNvSpPr/>
      </dsp:nvSpPr>
      <dsp:spPr>
        <a:xfrm rot="2142401">
          <a:off x="2447978" y="1039109"/>
          <a:ext cx="76537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537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11529" y="1040190"/>
        <a:ext cx="38268" cy="38268"/>
      </dsp:txXfrm>
    </dsp:sp>
    <dsp:sp modelId="{E9BFE98B-B208-4B2A-9971-AA1BDDD533D6}">
      <dsp:nvSpPr>
        <dsp:cNvPr id="0" name=""/>
        <dsp:cNvSpPr/>
      </dsp:nvSpPr>
      <dsp:spPr>
        <a:xfrm>
          <a:off x="3141410" y="894240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p-RGBD</a:t>
          </a:r>
        </a:p>
      </dsp:txBody>
      <dsp:txXfrm>
        <a:off x="3164164" y="916994"/>
        <a:ext cx="1508224" cy="731358"/>
      </dsp:txXfrm>
    </dsp:sp>
    <dsp:sp modelId="{7A5ECB72-191C-41F5-8105-242AC21612AA}">
      <dsp:nvSpPr>
        <dsp:cNvPr id="0" name=""/>
        <dsp:cNvSpPr/>
      </dsp:nvSpPr>
      <dsp:spPr>
        <a:xfrm>
          <a:off x="966185" y="2234334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GradSlam</a:t>
          </a:r>
        </a:p>
      </dsp:txBody>
      <dsp:txXfrm>
        <a:off x="988939" y="2257088"/>
        <a:ext cx="1508224" cy="731358"/>
      </dsp:txXfrm>
    </dsp:sp>
    <dsp:sp modelId="{4D534578-0422-44E8-81FF-35CAA081173C}">
      <dsp:nvSpPr>
        <dsp:cNvPr id="0" name=""/>
        <dsp:cNvSpPr/>
      </dsp:nvSpPr>
      <dsp:spPr>
        <a:xfrm rot="19457599">
          <a:off x="2447978" y="2379203"/>
          <a:ext cx="76537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537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11529" y="2380284"/>
        <a:ext cx="38268" cy="38268"/>
      </dsp:txXfrm>
    </dsp:sp>
    <dsp:sp modelId="{31497B2D-F155-4820-87B9-5C20492810D4}">
      <dsp:nvSpPr>
        <dsp:cNvPr id="0" name=""/>
        <dsp:cNvSpPr/>
      </dsp:nvSpPr>
      <dsp:spPr>
        <a:xfrm>
          <a:off x="3141410" y="1787636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RGBD</a:t>
          </a:r>
        </a:p>
      </dsp:txBody>
      <dsp:txXfrm>
        <a:off x="3164164" y="1810390"/>
        <a:ext cx="1508224" cy="731358"/>
      </dsp:txXfrm>
    </dsp:sp>
    <dsp:sp modelId="{16A031A7-857D-4182-BBCC-4B69632F9328}">
      <dsp:nvSpPr>
        <dsp:cNvPr id="0" name=""/>
        <dsp:cNvSpPr/>
      </dsp:nvSpPr>
      <dsp:spPr>
        <a:xfrm rot="2142401">
          <a:off x="2447978" y="2825901"/>
          <a:ext cx="76537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6537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11529" y="2826982"/>
        <a:ext cx="38268" cy="38268"/>
      </dsp:txXfrm>
    </dsp:sp>
    <dsp:sp modelId="{DFD4CD38-73D0-48A0-81FF-DC04264BAF58}">
      <dsp:nvSpPr>
        <dsp:cNvPr id="0" name=""/>
        <dsp:cNvSpPr/>
      </dsp:nvSpPr>
      <dsp:spPr>
        <a:xfrm>
          <a:off x="3141410" y="2681032"/>
          <a:ext cx="1553732" cy="776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baseline="0" dirty="0"/>
            <a:t>p-RGBD</a:t>
          </a:r>
        </a:p>
      </dsp:txBody>
      <dsp:txXfrm>
        <a:off x="3164164" y="2703786"/>
        <a:ext cx="1508224" cy="73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67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57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 userDrawn="1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1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 userDrawn="1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 userDrawn="1">
          <p15:clr>
            <a:srgbClr val="5ACBF0"/>
          </p15:clr>
        </p15:guide>
        <p15:guide id="6" pos="2688" userDrawn="1">
          <p15:clr>
            <a:srgbClr val="5ACBF0"/>
          </p15:clr>
        </p15:guide>
        <p15:guide id="7" pos="2400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4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0" r:id="rId3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919791D-500C-9A71-5F48-F4F895106568}"/>
              </a:ext>
            </a:extLst>
          </p:cNvPr>
          <p:cNvSpPr/>
          <p:nvPr/>
        </p:nvSpPr>
        <p:spPr>
          <a:xfrm>
            <a:off x="0" y="2836530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Consistent and Uncertainty Driven SLAM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35CCF-B626-6A05-B2BC-8A1E65AFD31F}"/>
              </a:ext>
            </a:extLst>
          </p:cNvPr>
          <p:cNvSpPr/>
          <p:nvPr/>
        </p:nvSpPr>
        <p:spPr>
          <a:xfrm>
            <a:off x="3220551" y="1290935"/>
            <a:ext cx="5628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MTP 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9F84-814C-8A20-77AA-397B516306E7}"/>
              </a:ext>
            </a:extLst>
          </p:cNvPr>
          <p:cNvSpPr txBox="1"/>
          <p:nvPr/>
        </p:nvSpPr>
        <p:spPr>
          <a:xfrm>
            <a:off x="2823872" y="5213122"/>
            <a:ext cx="6544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Under the supervision of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Prof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. Chetan Arora</a:t>
            </a:r>
            <a:b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With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Lokender Tiwari (External Advisor, TCS Research)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2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/>
              <a:t>Baseline Benchmarking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10774481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Choosing among depth estimation models</a:t>
            </a:r>
          </a:p>
          <a:p>
            <a:endParaRPr lang="en-IN" b="1" dirty="0"/>
          </a:p>
          <a:p>
            <a:r>
              <a:rPr lang="en-IN" sz="1600" b="1" dirty="0"/>
              <a:t>Observations:</a:t>
            </a:r>
          </a:p>
          <a:p>
            <a:endParaRPr lang="en-IN" sz="1600" dirty="0"/>
          </a:p>
          <a:p>
            <a:pPr marL="342900" indent="-342900">
              <a:buAutoNum type="arabicPeriod"/>
            </a:pPr>
            <a:r>
              <a:rPr lang="en-IN" dirty="0"/>
              <a:t>Rotational and translational error is much less in Adabins as compared to SC Depth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Adabins is much more robust in cases of indoor scenario.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Adabins returns depth as a weighted sum over softmax scores: helpful in uncertainty measure, discussed in following slide.</a:t>
            </a:r>
          </a:p>
        </p:txBody>
      </p:sp>
    </p:spTree>
    <p:extLst>
      <p:ext uri="{BB962C8B-B14F-4D97-AF65-F5344CB8AC3E}">
        <p14:creationId xmlns:p14="http://schemas.microsoft.com/office/powerpoint/2010/main" val="292201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3753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Identifying bad frames</a:t>
            </a:r>
          </a:p>
          <a:p>
            <a:endParaRPr lang="en-IN" sz="25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84839-0D3D-40D7-34E0-5EF0324B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540" y="2046518"/>
            <a:ext cx="5814920" cy="46388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7C4DCB-9DA7-94AB-52BE-E9CED1AB3099}"/>
                  </a:ext>
                </a:extLst>
              </p:cNvPr>
              <p:cNvSpPr txBox="1"/>
              <p:nvPr/>
            </p:nvSpPr>
            <p:spPr>
              <a:xfrm>
                <a:off x="4237131" y="1397552"/>
                <a:ext cx="4302572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 frame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 frame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7C4DCB-9DA7-94AB-52BE-E9CED1AB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31" y="1397552"/>
                <a:ext cx="4302572" cy="374270"/>
              </a:xfrm>
              <a:prstGeom prst="rect">
                <a:avLst/>
              </a:prstGeom>
              <a:blipFill>
                <a:blip r:embed="rId3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6D5FA90C-FEA8-E785-C95D-C6253007829A}"/>
              </a:ext>
            </a:extLst>
          </p:cNvPr>
          <p:cNvSpPr/>
          <p:nvPr/>
        </p:nvSpPr>
        <p:spPr>
          <a:xfrm rot="16200000">
            <a:off x="4547402" y="793483"/>
            <a:ext cx="374272" cy="22953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1E504E0-C6CC-EF6D-5D57-A425E723B805}"/>
              </a:ext>
            </a:extLst>
          </p:cNvPr>
          <p:cNvSpPr/>
          <p:nvPr/>
        </p:nvSpPr>
        <p:spPr>
          <a:xfrm rot="16200000">
            <a:off x="7333014" y="730798"/>
            <a:ext cx="374272" cy="24207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9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3753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Masking pixels </a:t>
            </a:r>
          </a:p>
          <a:p>
            <a:endParaRPr lang="en-IN" sz="25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8CECCA3-29A9-5CBA-424C-CB6C77059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62" y="3177703"/>
            <a:ext cx="10203275" cy="34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2FF7AF-15C5-A76D-C256-1C4B53C2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906931"/>
            <a:ext cx="70675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7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37534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Masking pixels </a:t>
            </a:r>
          </a:p>
          <a:p>
            <a:endParaRPr lang="en-IN" sz="25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CE6CBAA-2E15-D36E-380D-56D6E4FF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6" y="2277106"/>
            <a:ext cx="2656928" cy="18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83B9B88-7E58-7979-65F8-475345B8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64" y="2277106"/>
            <a:ext cx="2705871" cy="18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0916E3D-4763-76EE-F9BD-90AF89FC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951" y="2277106"/>
            <a:ext cx="2698879" cy="18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3CDE4A-F28D-E6D4-E5F2-9B887E14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08701"/>
              </p:ext>
            </p:extLst>
          </p:nvPr>
        </p:nvGraphicFramePr>
        <p:xfrm>
          <a:off x="1861764" y="4739640"/>
          <a:ext cx="8468470" cy="1493520"/>
        </p:xfrm>
        <a:graphic>
          <a:graphicData uri="http://schemas.openxmlformats.org/drawingml/2006/table">
            <a:tbl>
              <a:tblPr/>
              <a:tblGrid>
                <a:gridCol w="1693694">
                  <a:extLst>
                    <a:ext uri="{9D8B030D-6E8A-4147-A177-3AD203B41FA5}">
                      <a16:colId xmlns:a16="http://schemas.microsoft.com/office/drawing/2014/main" val="4122121235"/>
                    </a:ext>
                  </a:extLst>
                </a:gridCol>
                <a:gridCol w="1693694">
                  <a:extLst>
                    <a:ext uri="{9D8B030D-6E8A-4147-A177-3AD203B41FA5}">
                      <a16:colId xmlns:a16="http://schemas.microsoft.com/office/drawing/2014/main" val="2414430801"/>
                    </a:ext>
                  </a:extLst>
                </a:gridCol>
                <a:gridCol w="1693694">
                  <a:extLst>
                    <a:ext uri="{9D8B030D-6E8A-4147-A177-3AD203B41FA5}">
                      <a16:colId xmlns:a16="http://schemas.microsoft.com/office/drawing/2014/main" val="156894720"/>
                    </a:ext>
                  </a:extLst>
                </a:gridCol>
                <a:gridCol w="1693694">
                  <a:extLst>
                    <a:ext uri="{9D8B030D-6E8A-4147-A177-3AD203B41FA5}">
                      <a16:colId xmlns:a16="http://schemas.microsoft.com/office/drawing/2014/main" val="3555823999"/>
                    </a:ext>
                  </a:extLst>
                </a:gridCol>
                <a:gridCol w="1693694">
                  <a:extLst>
                    <a:ext uri="{9D8B030D-6E8A-4147-A177-3AD203B41FA5}">
                      <a16:colId xmlns:a16="http://schemas.microsoft.com/office/drawing/2014/main" val="3898188536"/>
                    </a:ext>
                  </a:extLst>
                </a:gridCol>
              </a:tblGrid>
              <a:tr h="6216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scenes living room dataset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GradSlam pose using GT depth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GradSlam pose using Adabins depth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GradSlam pose using Adabins 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 masked area out of 31st and 32nd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depthmap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GradSlam pose using Adabins -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but masked area out of top 5 pair of frames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89438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RMSE on 4 different scenes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0.0993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0.2695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0.1924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0.1791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40589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A793EA-2E16-99C9-569A-65F20148A03D}"/>
              </a:ext>
            </a:extLst>
          </p:cNvPr>
          <p:cNvCxnSpPr>
            <a:cxnSpLocks/>
          </p:cNvCxnSpPr>
          <p:nvPr/>
        </p:nvCxnSpPr>
        <p:spPr>
          <a:xfrm>
            <a:off x="1861764" y="4122971"/>
            <a:ext cx="2608056" cy="54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021CE8-C796-F697-D2DC-837001F579B4}"/>
              </a:ext>
            </a:extLst>
          </p:cNvPr>
          <p:cNvCxnSpPr>
            <a:cxnSpLocks/>
          </p:cNvCxnSpPr>
          <p:nvPr/>
        </p:nvCxnSpPr>
        <p:spPr>
          <a:xfrm>
            <a:off x="5764848" y="4122971"/>
            <a:ext cx="244875" cy="54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69B3D4-41CB-6AF1-71CB-46C4AB763C31}"/>
              </a:ext>
            </a:extLst>
          </p:cNvPr>
          <p:cNvCxnSpPr>
            <a:cxnSpLocks/>
          </p:cNvCxnSpPr>
          <p:nvPr/>
        </p:nvCxnSpPr>
        <p:spPr>
          <a:xfrm flipH="1">
            <a:off x="7340241" y="4122971"/>
            <a:ext cx="2356265" cy="54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8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4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  <a:p>
            <a:endParaRPr lang="en-IN" b="1" dirty="0"/>
          </a:p>
          <a:p>
            <a:r>
              <a:rPr lang="en-IN" b="1" dirty="0"/>
              <a:t>Possible ways to model uncertainty:</a:t>
            </a:r>
          </a:p>
          <a:p>
            <a:pPr marL="342900" indent="-342900">
              <a:buAutoNum type="arabicPeriod"/>
            </a:pPr>
            <a:r>
              <a:rPr lang="en-IN" b="1" dirty="0"/>
              <a:t>Use of image augmentation</a:t>
            </a:r>
          </a:p>
          <a:p>
            <a:pPr marL="342900" indent="-342900">
              <a:buAutoNum type="arabicPeriod"/>
            </a:pPr>
            <a:r>
              <a:rPr lang="en-IN" b="1" dirty="0"/>
              <a:t>Use of AdaBins bin weights</a:t>
            </a:r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299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C7A16-18E6-993B-D738-AB259576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74" y="3592501"/>
            <a:ext cx="6584251" cy="1889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B17F8-8BEE-D6E9-CB59-D036430A9AE6}"/>
              </a:ext>
            </a:extLst>
          </p:cNvPr>
          <p:cNvSpPr txBox="1"/>
          <p:nvPr/>
        </p:nvSpPr>
        <p:spPr>
          <a:xfrm>
            <a:off x="4903303" y="2896167"/>
            <a:ext cx="23853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AdaBins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A3DB0-B530-16E5-1CC5-CCC736EA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769" y="3429000"/>
            <a:ext cx="1694504" cy="1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  <a:p>
            <a:endParaRPr lang="en-IN" b="1" dirty="0"/>
          </a:p>
          <a:p>
            <a:r>
              <a:rPr lang="en-IN" b="1" dirty="0"/>
              <a:t>Possible ways to capture uncertainty using AdaBins bin weights: </a:t>
            </a:r>
          </a:p>
          <a:p>
            <a:pPr marL="285750" indent="-285750">
              <a:buFontTx/>
              <a:buChar char="-"/>
            </a:pPr>
            <a:r>
              <a:rPr lang="en-IN" b="1" dirty="0"/>
              <a:t>max(softmax) </a:t>
            </a:r>
          </a:p>
          <a:p>
            <a:pPr marL="285750" indent="-285750">
              <a:buFontTx/>
              <a:buChar char="-"/>
            </a:pPr>
            <a:r>
              <a:rPr lang="en-IN" b="1" dirty="0"/>
              <a:t>Entropy(softmax)</a:t>
            </a:r>
          </a:p>
          <a:p>
            <a:pPr marL="285750" indent="-285750">
              <a:buFontTx/>
              <a:buChar char="-"/>
            </a:pPr>
            <a:r>
              <a:rPr lang="en-IN" b="1" dirty="0"/>
              <a:t>Something else..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72203-2834-C119-F626-1398E7AE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37" y="3728962"/>
            <a:ext cx="3044025" cy="20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00A61AE-A60D-9160-459B-78FADF7B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40" y="3728962"/>
            <a:ext cx="2931502" cy="19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2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  <a:p>
            <a:endParaRPr lang="en-IN" b="1" dirty="0"/>
          </a:p>
          <a:p>
            <a:r>
              <a:rPr lang="en-IN" b="1" dirty="0"/>
              <a:t>Entropy: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3BA1EA-53C3-E39F-FA7B-54E7750F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99" y="3350487"/>
            <a:ext cx="8240202" cy="2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1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/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=∑|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blipFill>
                <a:blip r:embed="rId2"/>
                <a:stretch>
                  <a:fillRect l="-735" t="-1923" r="-294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295C98C-6CFE-4136-1010-22CE5656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50" y="3429000"/>
            <a:ext cx="4397121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/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=∑|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blipFill>
                <a:blip r:embed="rId2"/>
                <a:stretch>
                  <a:fillRect l="-735" t="-1923" r="-294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F197842-567A-C9D9-2112-15DBB25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02" y="3754500"/>
            <a:ext cx="8138996" cy="2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4AA79AF-F927-EC66-4A1C-7F7BE9C8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156F8-4EFE-B340-6D55-B43852E42FD5}"/>
              </a:ext>
            </a:extLst>
          </p:cNvPr>
          <p:cNvSpPr txBox="1"/>
          <p:nvPr/>
        </p:nvSpPr>
        <p:spPr>
          <a:xfrm>
            <a:off x="644056" y="1614115"/>
            <a:ext cx="9732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What’s SLAM systems</a:t>
            </a:r>
          </a:p>
          <a:p>
            <a:endParaRPr lang="en-IN" dirty="0"/>
          </a:p>
          <a:p>
            <a:r>
              <a:rPr lang="en-IN" dirty="0"/>
              <a:t>Why research on it</a:t>
            </a:r>
          </a:p>
          <a:p>
            <a:endParaRPr lang="en-IN" dirty="0"/>
          </a:p>
          <a:p>
            <a:r>
              <a:rPr lang="en-IN" dirty="0"/>
              <a:t>Applications</a:t>
            </a:r>
          </a:p>
          <a:p>
            <a:endParaRPr lang="en-IN" dirty="0"/>
          </a:p>
          <a:p>
            <a:r>
              <a:rPr lang="en-IN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03835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/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=∑|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256" y="2309345"/>
                <a:ext cx="2485488" cy="319062"/>
              </a:xfrm>
              <a:prstGeom prst="rect">
                <a:avLst/>
              </a:prstGeom>
              <a:blipFill>
                <a:blip r:embed="rId2"/>
                <a:stretch>
                  <a:fillRect l="-735" t="-1923" r="-294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A231CE-E767-49C2-F15E-0C0D853C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97" y="3754500"/>
            <a:ext cx="8138806" cy="22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A6192-E333-5AA5-9259-2B16DEE93BF4}"/>
              </a:ext>
            </a:extLst>
          </p:cNvPr>
          <p:cNvSpPr txBox="1"/>
          <p:nvPr/>
        </p:nvSpPr>
        <p:spPr>
          <a:xfrm>
            <a:off x="230124" y="1375575"/>
            <a:ext cx="717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AIM: To find a reliable method which removes pixels which negatively affects the trajectory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/>
              <p:nvPr/>
            </p:nvSpPr>
            <p:spPr>
              <a:xfrm>
                <a:off x="4853255" y="2309345"/>
                <a:ext cx="2485488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=∑|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255" y="2309345"/>
                <a:ext cx="2485488" cy="319062"/>
              </a:xfrm>
              <a:prstGeom prst="rect">
                <a:avLst/>
              </a:prstGeom>
              <a:blipFill>
                <a:blip r:embed="rId2"/>
                <a:stretch>
                  <a:fillRect l="-735" t="-1923" r="-294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50580A-E0F4-A8E1-C761-30250FEEE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20" y="3754500"/>
            <a:ext cx="8085159" cy="23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A6192-E333-5AA5-9259-2B16DEE93BF4}"/>
                  </a:ext>
                </a:extLst>
              </p:cNvPr>
              <p:cNvSpPr txBox="1"/>
              <p:nvPr/>
            </p:nvSpPr>
            <p:spPr>
              <a:xfrm>
                <a:off x="230124" y="1375575"/>
                <a:ext cx="117317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IN" b="1" dirty="0"/>
                  <a:t>Uncertainty is calculated for each pixel.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b="1" dirty="0"/>
                  <a:t>In frame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IN" b="1" dirty="0"/>
                  <a:t>, we gather uncertainty values and depth error on each pixel. Then calculate Pearson’s correlation for that frame,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𝒐𝒓𝒓𝒆𝒍𝒂𝒕𝒊𝒐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b="1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b="1" dirty="0"/>
                  <a:t>Here, each boxplot shows distribution of correlation among frames in a sequence.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A6192-E333-5AA5-9259-2B16DEE93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" y="1375575"/>
                <a:ext cx="11731752" cy="1200329"/>
              </a:xfrm>
              <a:prstGeom prst="rect">
                <a:avLst/>
              </a:prstGeom>
              <a:blipFill>
                <a:blip r:embed="rId2"/>
                <a:stretch>
                  <a:fillRect l="-468" t="-3046" r="-728" b="-7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832E603-EDC4-9867-3B6C-79CBA266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42" y="2689873"/>
            <a:ext cx="5723116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1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AC9E8-7754-DECD-ABCC-DF13D48C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0" y="2000880"/>
            <a:ext cx="4857120" cy="485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97A05-8469-F8D4-93CB-C736B5F3B219}"/>
                  </a:ext>
                </a:extLst>
              </p:cNvPr>
              <p:cNvSpPr txBox="1"/>
              <p:nvPr/>
            </p:nvSpPr>
            <p:spPr>
              <a:xfrm>
                <a:off x="230124" y="1375575"/>
                <a:ext cx="11731752" cy="12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IN" b="1" dirty="0"/>
                  <a:t>Uncertainty is calculated for each pixel.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b="1" dirty="0"/>
                  <a:t>In frame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IN" b="1" dirty="0"/>
                  <a:t>, we aggregate total depth error and uncertainty: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𝒆𝒓𝒓𝒐</m:t>
                    </m:r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𝒅𝒆𝒑𝒕𝒉</m:t>
                        </m:r>
                      </m:sup>
                    </m:sSubSup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𝒖𝒏𝒄𝒆𝒓𝒕𝒂𝒊𝒏𝒕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IN" b="1" dirty="0"/>
              </a:p>
              <a:p>
                <a:pPr marL="285750" indent="-285750">
                  <a:buFontTx/>
                  <a:buChar char="-"/>
                </a:pPr>
                <a:r>
                  <a:rPr lang="en-IN" b="1" dirty="0"/>
                  <a:t>Here, each plot shows these aggregated values (scaled). As we can see, aggregated values are highly correlated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97A05-8469-F8D4-93CB-C736B5F3B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" y="1375575"/>
                <a:ext cx="11731752" cy="1271054"/>
              </a:xfrm>
              <a:prstGeom prst="rect">
                <a:avLst/>
              </a:prstGeom>
              <a:blipFill>
                <a:blip r:embed="rId3"/>
                <a:stretch>
                  <a:fillRect l="-468" t="-2885" b="-7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97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 based gradslam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/>
              <p:nvPr/>
            </p:nvSpPr>
            <p:spPr>
              <a:xfrm>
                <a:off x="9011788" y="2411234"/>
                <a:ext cx="2485488" cy="319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=∑|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D2C95A-AC68-6734-B6B2-A21869BB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88" y="2411234"/>
                <a:ext cx="2485488" cy="319062"/>
              </a:xfrm>
              <a:prstGeom prst="rect">
                <a:avLst/>
              </a:prstGeom>
              <a:blipFill>
                <a:blip r:embed="rId2"/>
                <a:stretch>
                  <a:fillRect l="-488" r="-2683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531843-3376-8EA8-422E-1698B3F0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04" y="1780087"/>
            <a:ext cx="5677392" cy="4077053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35A4490-F9C4-81A1-FDDF-1B7B5991287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08181" y="2730296"/>
            <a:ext cx="2446351" cy="115789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4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Uncertainty based gradslam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098BD-891D-3244-6617-2146547E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308" y="1573426"/>
            <a:ext cx="5689119" cy="4500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806BA6-C645-7E9D-F749-EECD4FAA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6" y="2377349"/>
            <a:ext cx="5387807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6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Temporal and Geometrical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A809E-95AB-87C1-EDE9-9AC35345ADD9}"/>
              </a:ext>
            </a:extLst>
          </p:cNvPr>
          <p:cNvSpPr txBox="1"/>
          <p:nvPr/>
        </p:nvSpPr>
        <p:spPr>
          <a:xfrm>
            <a:off x="230124" y="1304014"/>
            <a:ext cx="531147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/>
              <a:t>We can only mask pixels up to a certain degree. Otherwise, it leads to loss of information.</a:t>
            </a:r>
            <a:br>
              <a:rPr lang="en-IN" sz="1600" dirty="0"/>
            </a:br>
            <a:endParaRPr lang="en-IN" sz="1600" dirty="0"/>
          </a:p>
          <a:p>
            <a:pPr marL="342900" indent="-342900">
              <a:buAutoNum type="arabicPeriod"/>
            </a:pPr>
            <a:r>
              <a:rPr lang="en-IN" sz="1600" dirty="0"/>
              <a:t>Need to make depthmaps geometrically and temporally consistent throughout. Uncertainty shall act as final step in order to ensure robustness</a:t>
            </a:r>
          </a:p>
          <a:p>
            <a:endParaRPr lang="en-IN" dirty="0"/>
          </a:p>
          <a:p>
            <a:r>
              <a:rPr lang="en-IN" b="1" dirty="0"/>
              <a:t>Consistent Video Depth Estimation (SIGGRAPH 2020)</a:t>
            </a:r>
          </a:p>
          <a:p>
            <a:endParaRPr lang="en-IN" b="1" dirty="0"/>
          </a:p>
          <a:p>
            <a:pPr marL="285750" indent="-285750">
              <a:buFontTx/>
              <a:buChar char="-"/>
            </a:pPr>
            <a:r>
              <a:rPr lang="en-US" sz="1600" dirty="0"/>
              <a:t>Reconstructing dense, geometrically consistent depth in a monocular video.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Fine tune existing monocular depth estimation models by retraining it test time.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Able to handle hand-held captured input videos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Made for Monodepth2 but can be used with any other model as well.</a:t>
            </a:r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B523864-AC02-8606-50EC-A7799FC2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76" y="263101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61704-103F-2A0C-DF49-BBBF8887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21" y="1776923"/>
            <a:ext cx="257578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8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Temporal and Geometrical consistency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D2E27-6287-CB3A-E375-6575421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77" y="2539822"/>
            <a:ext cx="7903845" cy="3360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8B42E-3217-F5FC-59BA-99FB5BF9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7" y="1768972"/>
            <a:ext cx="257578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E03F6-1BE1-1391-0AA2-279CC61E0BA0}"/>
              </a:ext>
            </a:extLst>
          </p:cNvPr>
          <p:cNvSpPr txBox="1"/>
          <p:nvPr/>
        </p:nvSpPr>
        <p:spPr>
          <a:xfrm>
            <a:off x="1038970" y="1582309"/>
            <a:ext cx="101140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Approach:</a:t>
            </a:r>
            <a:endParaRPr lang="en-IN" b="1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Used video consistent depth estimation module and made it compatible with AdaBins.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Retrain AdaBins using this module with initial poses and optical flow from COLMAP.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Using improved depth and uncertainty map, we get poses from GradSlam.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Now instead of COLMAP’s extrinsic, we take poses from GradSlam and again test time train Adabins.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Do these steps 3-4 while uncertainty is getting lower.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520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B0C1-2C57-77EE-0AFA-94855011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55" y="1883285"/>
            <a:ext cx="6875285" cy="4974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A3E99-9C2C-17AE-AE2A-5F734737AEFC}"/>
              </a:ext>
            </a:extLst>
          </p:cNvPr>
          <p:cNvSpPr txBox="1"/>
          <p:nvPr/>
        </p:nvSpPr>
        <p:spPr>
          <a:xfrm>
            <a:off x="5360503" y="1301044"/>
            <a:ext cx="1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00563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033014" y="2457261"/>
            <a:ext cx="1650967" cy="15720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Uncertainty as an input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342710" y="2457263"/>
            <a:ext cx="1650967" cy="15720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Temporal and geometrical Consistency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652405" y="2472811"/>
            <a:ext cx="1650967" cy="15720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Final Algorithm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783410" y="2457261"/>
            <a:ext cx="1590876" cy="15720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Baseline</a:t>
            </a:r>
          </a:p>
          <a:p>
            <a:pPr algn="ctr"/>
            <a:r>
              <a:rPr lang="en-US" sz="1200" dirty="0">
                <a:solidFill>
                  <a:schemeClr val="accent4"/>
                </a:solidFill>
              </a:rPr>
              <a:t>Benchmarks</a:t>
            </a: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480529" y="3149771"/>
            <a:ext cx="218092" cy="218092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12" y="4908777"/>
            <a:ext cx="2293206" cy="302186"/>
          </a:xfrm>
        </p:spPr>
        <p:txBody>
          <a:bodyPr/>
          <a:lstStyle/>
          <a:p>
            <a:r>
              <a:rPr lang="en-US" dirty="0"/>
              <a:t>How far we must go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2"/>
            <a:ext cx="1813567" cy="919493"/>
          </a:xfrm>
        </p:spPr>
        <p:txBody>
          <a:bodyPr/>
          <a:lstStyle/>
          <a:p>
            <a:r>
              <a:rPr lang="en-US" dirty="0"/>
              <a:t>How are the existing systems working in case of egocentric indoor scenario.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23183" y="4908777"/>
            <a:ext cx="2293206" cy="393245"/>
          </a:xfrm>
        </p:spPr>
        <p:txBody>
          <a:bodyPr/>
          <a:lstStyle/>
          <a:p>
            <a:r>
              <a:rPr lang="en-US" dirty="0"/>
              <a:t>Increase robustness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302022"/>
            <a:ext cx="1813567" cy="706438"/>
          </a:xfrm>
        </p:spPr>
        <p:txBody>
          <a:bodyPr/>
          <a:lstStyle/>
          <a:p>
            <a:r>
              <a:rPr lang="en-US" dirty="0"/>
              <a:t>Not all pixels are good to use in final pose estimation.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2710" y="4908777"/>
            <a:ext cx="1944388" cy="302185"/>
          </a:xfrm>
        </p:spPr>
        <p:txBody>
          <a:bodyPr/>
          <a:lstStyle/>
          <a:p>
            <a:r>
              <a:rPr lang="en-US" dirty="0"/>
              <a:t>More robustness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2"/>
            <a:ext cx="1813567" cy="797497"/>
          </a:xfrm>
        </p:spPr>
        <p:txBody>
          <a:bodyPr/>
          <a:lstStyle/>
          <a:p>
            <a:r>
              <a:rPr lang="en-US" dirty="0"/>
              <a:t>Single frame prediction models, won't be consistent w consecutive frames.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4133" y="4908777"/>
            <a:ext cx="1796396" cy="302186"/>
          </a:xfrm>
        </p:spPr>
        <p:txBody>
          <a:bodyPr/>
          <a:lstStyle/>
          <a:p>
            <a:r>
              <a:rPr lang="en-US" dirty="0"/>
              <a:t>CAUD SLAM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97496"/>
          </a:xfrm>
        </p:spPr>
        <p:txBody>
          <a:bodyPr/>
          <a:lstStyle/>
          <a:p>
            <a:r>
              <a:rPr lang="en-US" dirty="0"/>
              <a:t>How we created consistent, and uncertainty driven SLAM system.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ROADMAP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24A4-2B83-92CB-6C15-00914C99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1" y="2179211"/>
            <a:ext cx="5075360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6EB67-EBB6-83A3-50CA-B77ABE43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71" y="2179211"/>
            <a:ext cx="5029636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5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7724B-9813-5649-C29E-84AF668D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9" y="1169439"/>
            <a:ext cx="5334462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2804E-DE99-3DBE-3B4D-8A272C0D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27" y="2001432"/>
            <a:ext cx="3071126" cy="3284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D4399-287C-34EA-D8E5-E95BC2C7F8C6}"/>
              </a:ext>
            </a:extLst>
          </p:cNvPr>
          <p:cNvSpPr txBox="1"/>
          <p:nvPr/>
        </p:nvSpPr>
        <p:spPr>
          <a:xfrm>
            <a:off x="883687" y="5754469"/>
            <a:ext cx="36024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Example of temporal consistency over pair of consecutive 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7B4C8-335A-065A-6CDD-36543B77B011}"/>
              </a:ext>
            </a:extLst>
          </p:cNvPr>
          <p:cNvSpPr txBox="1"/>
          <p:nvPr/>
        </p:nvSpPr>
        <p:spPr>
          <a:xfrm>
            <a:off x="151075" y="2254059"/>
            <a:ext cx="79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Adabins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ABC9D-F29E-CD40-9ACB-5172D04DE578}"/>
              </a:ext>
            </a:extLst>
          </p:cNvPr>
          <p:cNvSpPr txBox="1"/>
          <p:nvPr/>
        </p:nvSpPr>
        <p:spPr>
          <a:xfrm>
            <a:off x="151075" y="3472200"/>
            <a:ext cx="79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CAUD SLAM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65741-242F-3AF8-87AD-E698F85E3B3C}"/>
              </a:ext>
            </a:extLst>
          </p:cNvPr>
          <p:cNvSpPr txBox="1"/>
          <p:nvPr/>
        </p:nvSpPr>
        <p:spPr>
          <a:xfrm>
            <a:off x="151075" y="4701871"/>
            <a:ext cx="874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COLMAP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A700A09-8D03-17E0-3FA6-5DBEB996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20" y="2645364"/>
            <a:ext cx="7284656" cy="19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ED6D1-BCF6-72F2-9540-398CFCE45D7D}"/>
              </a:ext>
            </a:extLst>
          </p:cNvPr>
          <p:cNvSpPr txBox="1"/>
          <p:nvPr/>
        </p:nvSpPr>
        <p:spPr>
          <a:xfrm>
            <a:off x="6518345" y="5754468"/>
            <a:ext cx="36024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ICL Living Room 0 - Depth error difference in consecutive frames</a:t>
            </a:r>
          </a:p>
        </p:txBody>
      </p:sp>
    </p:spTree>
    <p:extLst>
      <p:ext uri="{BB962C8B-B14F-4D97-AF65-F5344CB8AC3E}">
        <p14:creationId xmlns:p14="http://schemas.microsoft.com/office/powerpoint/2010/main" val="3734032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  <p:pic>
        <p:nvPicPr>
          <p:cNvPr id="7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B57F3F9-6F0D-5D7D-919D-7C1EA2DFB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3851" y="1088136"/>
            <a:ext cx="5204298" cy="52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Possible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A438B-FCE1-9991-7F39-D3977213443C}"/>
              </a:ext>
            </a:extLst>
          </p:cNvPr>
          <p:cNvSpPr txBox="1"/>
          <p:nvPr/>
        </p:nvSpPr>
        <p:spPr>
          <a:xfrm>
            <a:off x="411480" y="1600201"/>
            <a:ext cx="11550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Use uncertainty as an auxiliary loss in supervised training of AdaBins.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Using other state-of-the-art SLAM systems instead of GradSlam.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Taking aggregated uncertainty and depth error, over a frame, we get high correlation over the whole sequence</a:t>
            </a:r>
            <a:br>
              <a:rPr lang="en-IN" dirty="0"/>
            </a:br>
            <a:r>
              <a:rPr lang="en-IN" dirty="0"/>
              <a:t>But at the pixel level, correlation is not that good for some of the frames.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D45C9-0CC3-5323-C91A-5360D1C5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3631526"/>
            <a:ext cx="6903720" cy="2301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3C39B-586D-82ED-3F06-C55BE079E0AA}"/>
              </a:ext>
            </a:extLst>
          </p:cNvPr>
          <p:cNvSpPr txBox="1"/>
          <p:nvPr/>
        </p:nvSpPr>
        <p:spPr>
          <a:xfrm>
            <a:off x="3504438" y="6085254"/>
            <a:ext cx="53644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Pearson’s Correlation between green and orange plot is 0.902</a:t>
            </a:r>
            <a:br>
              <a:rPr lang="en-IN" sz="1400" dirty="0"/>
            </a:br>
            <a:r>
              <a:rPr lang="en-IN" sz="1400" dirty="0"/>
              <a:t>Meanwhile pixel level correlation dropped around frame 100</a:t>
            </a:r>
          </a:p>
        </p:txBody>
      </p:sp>
    </p:spTree>
    <p:extLst>
      <p:ext uri="{BB962C8B-B14F-4D97-AF65-F5344CB8AC3E}">
        <p14:creationId xmlns:p14="http://schemas.microsoft.com/office/powerpoint/2010/main" val="1240246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4D4F23D5-C68D-A33A-2B84-977ECD42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Consistent and uncertainty driven slam</a:t>
            </a:r>
          </a:p>
        </p:txBody>
      </p:sp>
    </p:spTree>
    <p:extLst>
      <p:ext uri="{BB962C8B-B14F-4D97-AF65-F5344CB8AC3E}">
        <p14:creationId xmlns:p14="http://schemas.microsoft.com/office/powerpoint/2010/main" val="407281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 descr="timeline ">
            <a:extLst>
              <a:ext uri="{FF2B5EF4-FFF2-40B4-BE49-F238E27FC236}">
                <a16:creationId xmlns:a16="http://schemas.microsoft.com/office/drawing/2014/main" id="{8D4775DE-A457-470F-9215-52C254BEA12F}"/>
              </a:ext>
            </a:extLst>
          </p:cNvPr>
          <p:cNvSpPr/>
          <p:nvPr/>
        </p:nvSpPr>
        <p:spPr>
          <a:xfrm rot="10800000" flipV="1">
            <a:off x="340122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1944208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Q2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3296537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Q3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4648865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Q4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591879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Q1</a:t>
            </a:r>
          </a:p>
        </p:txBody>
      </p:sp>
      <p:sp>
        <p:nvSpPr>
          <p:cNvPr id="51" name="Oval 50" descr="timeline endpoints">
            <a:extLst>
              <a:ext uri="{FF2B5EF4-FFF2-40B4-BE49-F238E27FC236}">
                <a16:creationId xmlns:a16="http://schemas.microsoft.com/office/drawing/2014/main" id="{FEB42CF1-3717-49C1-AB83-60AC16555486}"/>
              </a:ext>
            </a:extLst>
          </p:cNvPr>
          <p:cNvSpPr/>
          <p:nvPr/>
        </p:nvSpPr>
        <p:spPr>
          <a:xfrm>
            <a:off x="259701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 descr="timeline endpoints">
            <a:extLst>
              <a:ext uri="{FF2B5EF4-FFF2-40B4-BE49-F238E27FC236}">
                <a16:creationId xmlns:a16="http://schemas.microsoft.com/office/drawing/2014/main" id="{ADA048D0-8338-452D-AF0D-7D6C9C599BD4}"/>
              </a:ext>
            </a:extLst>
          </p:cNvPr>
          <p:cNvSpPr/>
          <p:nvPr/>
        </p:nvSpPr>
        <p:spPr>
          <a:xfrm>
            <a:off x="5666452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 descr="timeline ">
            <a:extLst>
              <a:ext uri="{FF2B5EF4-FFF2-40B4-BE49-F238E27FC236}">
                <a16:creationId xmlns:a16="http://schemas.microsoft.com/office/drawing/2014/main" id="{7B3DF975-73CD-42C6-9B78-C3FF40C352F1}"/>
              </a:ext>
            </a:extLst>
          </p:cNvPr>
          <p:cNvSpPr/>
          <p:nvPr/>
        </p:nvSpPr>
        <p:spPr>
          <a:xfrm rot="10800000" flipV="1">
            <a:off x="6434370" y="2331273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gradFill>
            <a:gsLst>
              <a:gs pos="66000">
                <a:schemeClr val="accent6"/>
              </a:gs>
              <a:gs pos="42000">
                <a:schemeClr val="accent5"/>
              </a:gs>
              <a:gs pos="8000">
                <a:schemeClr val="accent4"/>
              </a:gs>
              <a:gs pos="90000">
                <a:schemeClr val="accent3"/>
              </a:gs>
            </a:gsLst>
            <a:lin ang="108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57FC2D-CA42-4C0C-9FE9-BC02A85CA6CC}"/>
              </a:ext>
            </a:extLst>
          </p:cNvPr>
          <p:cNvSpPr/>
          <p:nvPr/>
        </p:nvSpPr>
        <p:spPr>
          <a:xfrm>
            <a:off x="8038456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Q2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BB380A-D7CA-44B2-9AFF-F5B137339529}"/>
              </a:ext>
            </a:extLst>
          </p:cNvPr>
          <p:cNvSpPr/>
          <p:nvPr/>
        </p:nvSpPr>
        <p:spPr>
          <a:xfrm>
            <a:off x="9390785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Q3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EBE3DB8-3294-4B4E-8DA5-18607EEBBF08}"/>
              </a:ext>
            </a:extLst>
          </p:cNvPr>
          <p:cNvSpPr/>
          <p:nvPr/>
        </p:nvSpPr>
        <p:spPr>
          <a:xfrm>
            <a:off x="10743113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Q4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7109255-4AA7-4D58-A34F-284BA675F71A}"/>
              </a:ext>
            </a:extLst>
          </p:cNvPr>
          <p:cNvSpPr/>
          <p:nvPr/>
        </p:nvSpPr>
        <p:spPr>
          <a:xfrm>
            <a:off x="6686127" y="2585092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Q1</a:t>
            </a:r>
          </a:p>
        </p:txBody>
      </p:sp>
      <p:sp>
        <p:nvSpPr>
          <p:cNvPr id="70" name="Oval 69" descr="timeline endpoints">
            <a:extLst>
              <a:ext uri="{FF2B5EF4-FFF2-40B4-BE49-F238E27FC236}">
                <a16:creationId xmlns:a16="http://schemas.microsoft.com/office/drawing/2014/main" id="{96AFF1A5-C326-45A3-9DDD-4193AFEF1A15}"/>
              </a:ext>
            </a:extLst>
          </p:cNvPr>
          <p:cNvSpPr/>
          <p:nvPr/>
        </p:nvSpPr>
        <p:spPr>
          <a:xfrm>
            <a:off x="6353949" y="2929878"/>
            <a:ext cx="190273" cy="190273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 descr="timeline endpoints">
            <a:extLst>
              <a:ext uri="{FF2B5EF4-FFF2-40B4-BE49-F238E27FC236}">
                <a16:creationId xmlns:a16="http://schemas.microsoft.com/office/drawing/2014/main" id="{77EBB638-4BD1-47AC-94FB-DCD6B28116F6}"/>
              </a:ext>
            </a:extLst>
          </p:cNvPr>
          <p:cNvSpPr/>
          <p:nvPr/>
        </p:nvSpPr>
        <p:spPr>
          <a:xfrm>
            <a:off x="11760700" y="2934612"/>
            <a:ext cx="180805" cy="1808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24A58D-AA17-4F67-83B7-7CCA21DB5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8A845-42A9-4A35-96F2-1B02ED530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C3D9F9-4837-4F86-BA47-07FC8380F1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C35B328-B64E-4876-8FF0-5F1BBD21C7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96BD85-425B-4958-88CA-45CA44C803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89F2451-1186-4C3F-A493-A04E51E7B0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04DBBF1-EF80-43E1-B3CC-E728792914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3D68865-5E04-4E48-9C59-307470D709C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E481CA-8BE8-4318-84EE-4F88A61BE57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B27524-4451-4AC5-964C-0F705B6368D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FEC3A38-7684-4BBF-AFAD-87409B0E6BD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C82D1BF-3352-4868-9C3D-613EB8D084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9BE32E-27C4-48FC-81C3-3D6F67418E3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611DE91-B76B-4361-A001-E52AEAAD877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58A900D-B4DE-4CA7-B31B-EF43F275DE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CB9ACC2-C176-402F-99F5-FE146A30A0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non </a:t>
            </a:r>
            <a:r>
              <a:rPr lang="en-US" dirty="0" err="1"/>
              <a:t>varius</a:t>
            </a:r>
            <a:r>
              <a:rPr lang="en-US" dirty="0"/>
              <a:t> ipsum.</a:t>
            </a:r>
          </a:p>
          <a:p>
            <a:endParaRPr lang="en-US" dirty="0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CE9001BD-04C4-40D0-98EB-088BE1EF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Roadmap </a:t>
            </a:r>
          </a:p>
        </p:txBody>
      </p:sp>
    </p:spTree>
    <p:extLst>
      <p:ext uri="{BB962C8B-B14F-4D97-AF65-F5344CB8AC3E}">
        <p14:creationId xmlns:p14="http://schemas.microsoft.com/office/powerpoint/2010/main" val="4623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E3BF3AC-7C14-4AFF-F12B-8C2FC30E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Baseline benchmarking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035D0DE-1A30-4735-56E6-F1C68938A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489021"/>
              </p:ext>
            </p:extLst>
          </p:nvPr>
        </p:nvGraphicFramePr>
        <p:xfrm>
          <a:off x="230124" y="2202512"/>
          <a:ext cx="5661328" cy="345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250FE198-4A37-1AF8-A712-6520F05AC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30" y="1329808"/>
            <a:ext cx="2687890" cy="235425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59B6215-A370-A524-BBC5-CC304779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50" y="3925733"/>
            <a:ext cx="2433449" cy="21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27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55089"/>
            <a:ext cx="8269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GradSlam with RGBD and pseudo-RGBD Dataset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E78A82B-0BE6-3E72-4E57-06B4E8AAE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017689"/>
              </p:ext>
            </p:extLst>
          </p:nvPr>
        </p:nvGraphicFramePr>
        <p:xfrm>
          <a:off x="1695500" y="2191374"/>
          <a:ext cx="8801000" cy="3471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F213963F-5040-9DD3-5A4B-1B28C3FDAB84}"/>
              </a:ext>
            </a:extLst>
          </p:cNvPr>
          <p:cNvSpPr/>
          <p:nvPr/>
        </p:nvSpPr>
        <p:spPr>
          <a:xfrm>
            <a:off x="1407381" y="3613893"/>
            <a:ext cx="500932" cy="131196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04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1077448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Observations</a:t>
            </a:r>
          </a:p>
          <a:p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ORB SLAM works better but gives sparse reconstruction of the environment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Unlike ORBSLAM, GradSlam doesn’t perform loop detection; leading to more computational time for larger sequences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Using estimated depth instead of ground truth depth led to higher trajectory error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Error in z-direction was highest in many scenes</a:t>
            </a:r>
            <a:br>
              <a:rPr lang="en-IN" dirty="0"/>
            </a:b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ICL NUIM contains non-egocentric motion too. Using pseudo depth in this didn’t lead to APE as high as it did in case of 12 Scenes Datasets</a:t>
            </a:r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010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 dirty="0"/>
              <a:t>Baseline Benchmarking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10774481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Choosing among depth estimation models</a:t>
            </a:r>
          </a:p>
          <a:p>
            <a:endParaRPr lang="en-IN" b="1" dirty="0"/>
          </a:p>
          <a:p>
            <a:r>
              <a:rPr lang="en-IN" sz="1600" dirty="0"/>
              <a:t>We followed two papers: </a:t>
            </a:r>
          </a:p>
          <a:p>
            <a:endParaRPr lang="en-IN" sz="1600" dirty="0"/>
          </a:p>
          <a:p>
            <a:pPr marL="285750" indent="-285750">
              <a:buFontTx/>
              <a:buChar char="-"/>
            </a:pPr>
            <a:r>
              <a:rPr lang="en-IN" sz="1600" b="1" dirty="0"/>
              <a:t>SC Depth</a:t>
            </a:r>
            <a:r>
              <a:rPr lang="en-IN" sz="1600" dirty="0"/>
              <a:t>: Unsupervised Scale-consistent Depth Estimation (2019)</a:t>
            </a:r>
          </a:p>
          <a:p>
            <a:endParaRPr lang="en-IN" sz="1600" dirty="0"/>
          </a:p>
          <a:p>
            <a:pPr marL="742950" lvl="1" indent="-285750">
              <a:buFontTx/>
              <a:buChar char="-"/>
            </a:pPr>
            <a:r>
              <a:rPr lang="en-IN" sz="1600" dirty="0"/>
              <a:t>Unsupervised method which proposes geometrical consistency and a self-discovered mask to automatically localize moving objects.</a:t>
            </a:r>
            <a:br>
              <a:rPr lang="en-IN" sz="1600" dirty="0"/>
            </a:br>
            <a:endParaRPr lang="en-IN" sz="1600" dirty="0"/>
          </a:p>
          <a:p>
            <a:pPr marL="742950" lvl="1" indent="-285750">
              <a:buFontTx/>
              <a:buChar char="-"/>
            </a:pPr>
            <a:r>
              <a:rPr lang="en-IN" sz="1600" dirty="0"/>
              <a:t>Ranked 23 on Monocular depth estimation on NYUv2</a:t>
            </a:r>
            <a:br>
              <a:rPr lang="en-IN" sz="1600" dirty="0"/>
            </a:br>
            <a:br>
              <a:rPr lang="en-IN" sz="1600" dirty="0"/>
            </a:br>
            <a:endParaRPr lang="en-IN" sz="1600" dirty="0"/>
          </a:p>
          <a:p>
            <a:pPr marL="285750" indent="-285750">
              <a:buFontTx/>
              <a:buChar char="-"/>
            </a:pPr>
            <a:r>
              <a:rPr lang="en-IN" sz="1600" b="1" dirty="0"/>
              <a:t>AdaBins</a:t>
            </a:r>
            <a:r>
              <a:rPr lang="en-IN" sz="1600" dirty="0"/>
              <a:t>: Depth estimation using Adaptive Bins (2020)</a:t>
            </a:r>
          </a:p>
          <a:p>
            <a:endParaRPr lang="en-IN" sz="1600" dirty="0"/>
          </a:p>
          <a:p>
            <a:pPr marL="742950" lvl="1" indent="-285750">
              <a:buFontTx/>
              <a:buChar char="-"/>
            </a:pPr>
            <a:r>
              <a:rPr lang="en-IN" sz="1600" dirty="0"/>
              <a:t>Supervised method with a baseline encoder-decoder CNN architecture which divides depth range into bins custom to each image individually</a:t>
            </a:r>
            <a:br>
              <a:rPr lang="en-IN" sz="1600" dirty="0"/>
            </a:br>
            <a:endParaRPr lang="en-IN" sz="1600" dirty="0"/>
          </a:p>
          <a:p>
            <a:pPr marL="742950" lvl="1" indent="-285750">
              <a:buFontTx/>
              <a:buChar char="-"/>
            </a:pPr>
            <a:r>
              <a:rPr lang="en-IN" sz="1600" dirty="0"/>
              <a:t>Ranked 8 on Monocular depth estimation on NYUv2</a:t>
            </a:r>
          </a:p>
          <a:p>
            <a:pPr marL="342900" indent="-342900">
              <a:buAutoNum type="arabicPeriod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9928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/>
              <a:t>Baseline Benchmarking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107744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Choosing among depth estimation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323FE-4D8D-A142-F818-66E0435D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67" y="1952310"/>
            <a:ext cx="4774533" cy="3995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26713-82A3-FC45-9A53-7D83A3A0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46" y="1952310"/>
            <a:ext cx="5000445" cy="3995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D647A-E952-F18C-8424-DA8627624CA9}"/>
              </a:ext>
            </a:extLst>
          </p:cNvPr>
          <p:cNvSpPr txBox="1"/>
          <p:nvPr/>
        </p:nvSpPr>
        <p:spPr>
          <a:xfrm>
            <a:off x="135171" y="2504660"/>
            <a:ext cx="149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73917-1B91-A972-EE73-596CEC709155}"/>
              </a:ext>
            </a:extLst>
          </p:cNvPr>
          <p:cNvSpPr txBox="1"/>
          <p:nvPr/>
        </p:nvSpPr>
        <p:spPr>
          <a:xfrm>
            <a:off x="135171" y="4645751"/>
            <a:ext cx="149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AdaBins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EBAB-E953-D83C-1F99-05C4749EC694}"/>
              </a:ext>
            </a:extLst>
          </p:cNvPr>
          <p:cNvSpPr txBox="1"/>
          <p:nvPr/>
        </p:nvSpPr>
        <p:spPr>
          <a:xfrm>
            <a:off x="2804328" y="6150737"/>
            <a:ext cx="18088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Rotational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0B276-0D9C-5870-16F7-6E3F05AA12D2}"/>
              </a:ext>
            </a:extLst>
          </p:cNvPr>
          <p:cNvSpPr txBox="1"/>
          <p:nvPr/>
        </p:nvSpPr>
        <p:spPr>
          <a:xfrm>
            <a:off x="8162503" y="6150737"/>
            <a:ext cx="207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Translational Error</a:t>
            </a:r>
          </a:p>
        </p:txBody>
      </p:sp>
    </p:spTree>
    <p:extLst>
      <p:ext uri="{BB962C8B-B14F-4D97-AF65-F5344CB8AC3E}">
        <p14:creationId xmlns:p14="http://schemas.microsoft.com/office/powerpoint/2010/main" val="382703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4">
            <a:extLst>
              <a:ext uri="{FF2B5EF4-FFF2-40B4-BE49-F238E27FC236}">
                <a16:creationId xmlns:a16="http://schemas.microsoft.com/office/drawing/2014/main" id="{00CA172A-8E34-AE8E-5C7A-8099B3AB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</p:spPr>
        <p:txBody>
          <a:bodyPr/>
          <a:lstStyle/>
          <a:p>
            <a:r>
              <a:rPr lang="en-US"/>
              <a:t>Baseline Benchmarking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321A6-5305-F306-83AC-59458D8DA491}"/>
              </a:ext>
            </a:extLst>
          </p:cNvPr>
          <p:cNvSpPr txBox="1"/>
          <p:nvPr/>
        </p:nvSpPr>
        <p:spPr>
          <a:xfrm>
            <a:off x="230124" y="1415332"/>
            <a:ext cx="107744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Choosing among depth estimation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2E48-2960-643C-63A3-241C8DB7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32" y="1892386"/>
            <a:ext cx="6701936" cy="44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3695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1DAB8B-23BA-4827-9CE8-505DD4A39F0A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1B2B9-8CE5-4E5A-B70F-6B056FE844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55BC56-8FA3-435B-ACDD-0E8E6241E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6BA265-3C9C-41FF-80C6-61A7F961C0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{B395D3C3-DCB8-493B-9636-9B569BB8D6C3}tf16411242_win32</Template>
  <TotalTime>1130</TotalTime>
  <Words>1221</Words>
  <Application>Microsoft Office PowerPoint</Application>
  <PresentationFormat>Widescreen</PresentationFormat>
  <Paragraphs>193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 Light</vt:lpstr>
      <vt:lpstr>Cambria Math</vt:lpstr>
      <vt:lpstr>Century Gothic</vt:lpstr>
      <vt:lpstr>Speak Pro</vt:lpstr>
      <vt:lpstr>2_Office Theme</vt:lpstr>
      <vt:lpstr>PowerPoint Presentation</vt:lpstr>
      <vt:lpstr>Introduction</vt:lpstr>
      <vt:lpstr>Presentation ROADMAP</vt:lpstr>
      <vt:lpstr>Baseline benchmarking</vt:lpstr>
      <vt:lpstr>Baseline Benchmarking</vt:lpstr>
      <vt:lpstr>Baseline Benchmarking</vt:lpstr>
      <vt:lpstr>Baseline Benchmarking</vt:lpstr>
      <vt:lpstr>Baseline Benchmarking</vt:lpstr>
      <vt:lpstr>Baseline Benchmarking</vt:lpstr>
      <vt:lpstr>Baseline Benchmarking</vt:lpstr>
      <vt:lpstr>Baseline Benchmarking</vt:lpstr>
      <vt:lpstr>Baseline Benchmarking</vt:lpstr>
      <vt:lpstr>Baseline Benchmarking</vt:lpstr>
      <vt:lpstr>uncertainty</vt:lpstr>
      <vt:lpstr>uncertainty</vt:lpstr>
      <vt:lpstr>uncertainty</vt:lpstr>
      <vt:lpstr>uncertainty</vt:lpstr>
      <vt:lpstr>uncertainty</vt:lpstr>
      <vt:lpstr>uncertainty</vt:lpstr>
      <vt:lpstr>uncertainty</vt:lpstr>
      <vt:lpstr>uncertainty</vt:lpstr>
      <vt:lpstr>uncertainty</vt:lpstr>
      <vt:lpstr>uncertainty</vt:lpstr>
      <vt:lpstr>Uncertainty based gradslam</vt:lpstr>
      <vt:lpstr>Uncertainty based gradslam</vt:lpstr>
      <vt:lpstr>Temporal and Geometrical consistency</vt:lpstr>
      <vt:lpstr>Temporal and Geometrical consistency</vt:lpstr>
      <vt:lpstr>Consistent and uncertainty driven slam</vt:lpstr>
      <vt:lpstr>Consistent and uncertainty driven slam</vt:lpstr>
      <vt:lpstr>Consistent and uncertainty driven slam</vt:lpstr>
      <vt:lpstr>Consistent and uncertainty driven slam</vt:lpstr>
      <vt:lpstr>Consistent and uncertainty driven slam</vt:lpstr>
      <vt:lpstr>Consistent and uncertainty driven slam</vt:lpstr>
      <vt:lpstr>Possible future work</vt:lpstr>
      <vt:lpstr>Consistent and uncertainty driven slam</vt:lpstr>
      <vt:lpstr>Product Roadmap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Tanwar</dc:creator>
  <cp:lastModifiedBy>Karan Tanwar</cp:lastModifiedBy>
  <cp:revision>9</cp:revision>
  <dcterms:created xsi:type="dcterms:W3CDTF">2022-06-19T14:39:42Z</dcterms:created>
  <dcterms:modified xsi:type="dcterms:W3CDTF">2022-06-20T18:33:45Z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